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6" r:id="rId2"/>
    <p:sldId id="257" r:id="rId3"/>
    <p:sldId id="258" r:id="rId4"/>
    <p:sldId id="260" r:id="rId5"/>
    <p:sldId id="259" r:id="rId6"/>
    <p:sldId id="261" r:id="rId7"/>
    <p:sldId id="278" r:id="rId8"/>
    <p:sldId id="279" r:id="rId9"/>
    <p:sldId id="280" r:id="rId10"/>
    <p:sldId id="282" r:id="rId11"/>
    <p:sldId id="281" r:id="rId12"/>
    <p:sldId id="283" r:id="rId13"/>
    <p:sldId id="284" r:id="rId14"/>
    <p:sldId id="285" r:id="rId15"/>
    <p:sldId id="286" r:id="rId16"/>
    <p:sldId id="287" r:id="rId17"/>
    <p:sldId id="289" r:id="rId18"/>
    <p:sldId id="290" r:id="rId19"/>
    <p:sldId id="293" r:id="rId20"/>
    <p:sldId id="291" r:id="rId21"/>
    <p:sldId id="294" r:id="rId22"/>
    <p:sldId id="263" r:id="rId23"/>
    <p:sldId id="273" r:id="rId24"/>
    <p:sldId id="276" r:id="rId25"/>
    <p:sldId id="274" r:id="rId26"/>
    <p:sldId id="277" r:id="rId27"/>
    <p:sldId id="275" r:id="rId28"/>
    <p:sldId id="264" r:id="rId29"/>
    <p:sldId id="265" r:id="rId30"/>
    <p:sldId id="267" r:id="rId31"/>
    <p:sldId id="266" r:id="rId32"/>
    <p:sldId id="268" r:id="rId33"/>
    <p:sldId id="269" r:id="rId34"/>
    <p:sldId id="270" r:id="rId35"/>
    <p:sldId id="271" r:id="rId36"/>
    <p:sldId id="272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埼玉県教育委員会" initials="埼玉県教育委員会" lastIdx="1" clrIdx="0">
    <p:extLst>
      <p:ext uri="{19B8F6BF-5375-455C-9EA6-DF929625EA0E}">
        <p15:presenceInfo xmlns:p15="http://schemas.microsoft.com/office/powerpoint/2012/main" userId="埼玉県教育委員会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FFFF00"/>
    <a:srgbClr val="9C0001"/>
    <a:srgbClr val="00AFF2"/>
    <a:srgbClr val="000000"/>
    <a:srgbClr val="F1F3F4"/>
    <a:srgbClr val="15161A"/>
    <a:srgbClr val="262000"/>
    <a:srgbClr val="FEE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ja-JP" sz="28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この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How to play</a:t>
            </a:r>
            <a:r>
              <a:rPr lang="ja-JP" sz="28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はわかりやすいか？</a:t>
            </a:r>
          </a:p>
        </c:rich>
      </c:tx>
      <c:layout>
        <c:manualLayout>
          <c:xMode val="edge"/>
          <c:yMode val="edge"/>
          <c:x val="0.15977337598425198"/>
          <c:y val="3.74999976931595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このHow to playはわかりやすいか？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B98-4F6A-8671-B7F77AB027B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1B98-4F6A-8671-B7F77AB027B7}"/>
              </c:ext>
            </c:extLst>
          </c:dPt>
          <c:dPt>
            <c:idx val="2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B98-4F6A-8671-B7F77AB027B7}"/>
              </c:ext>
            </c:extLst>
          </c:dPt>
          <c:dPt>
            <c:idx val="3"/>
            <c:bubble3D val="0"/>
            <c:spPr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6D25-421F-8DD7-02D06696A795}"/>
              </c:ext>
            </c:extLst>
          </c:dPt>
          <c:dLbls>
            <c:dLbl>
              <c:idx val="0"/>
              <c:layout/>
              <c:tx>
                <c:rich>
                  <a:bodyPr/>
                  <a:lstStyle/>
                  <a:p>
                    <a:fld id="{93677B84-747F-4863-BAC2-66D82A54FE93}" type="PERCENTAGE">
                      <a:rPr lang="en-US" altLang="ja-JP" sz="360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1B98-4F6A-8671-B7F77AB027B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B3E64DB-8EEB-40A1-8E46-AAFAC36FE345}" type="PERCENTAGE">
                      <a:rPr lang="en-US" altLang="ja-JP" sz="3600">
                        <a:solidFill>
                          <a:schemeClr val="bg1"/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1B98-4F6A-8671-B7F77AB027B7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17FFB3BF-0E55-4D13-8EFD-C3F3589EB188}" type="PERCENTAGE">
                      <a:rPr lang="en-US" altLang="ja-JP" sz="360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B98-4F6A-8671-B7F77AB027B7}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fld id="{C3DD6B73-1166-4E32-BE69-5016FB65DF44}" type="PERCENTAGE">
                      <a:rPr lang="en-US" altLang="ja-JP" sz="3600">
                        <a:solidFill>
                          <a:schemeClr val="tx1"/>
                        </a:solidFill>
                      </a:rPr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6D25-421F-8DD7-02D06696A795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わかりやすい</c:v>
                </c:pt>
                <c:pt idx="2">
                  <c:v>わかりづらい</c:v>
                </c:pt>
                <c:pt idx="3">
                  <c:v>どうでもいい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2">
                  <c:v>2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98-4F6A-8671-B7F77AB027B7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bg2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1-29T09:24:43.472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5AE06-BC34-4569-B676-265ECD140D71}" type="datetimeFigureOut">
              <a:rPr kumimoji="1" lang="ja-JP" altLang="en-US" smtClean="0"/>
              <a:t>2023/12/7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544A3-5CBF-4CA3-BEE5-AAC4F6289C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6218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544A3-5CBF-4CA3-BEE5-AAC4F6289C1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7011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544A3-5CBF-4CA3-BEE5-AAC4F6289C1A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0636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45D76-6AA5-41EF-9518-05F4FF47F36F}" type="datetime1">
              <a:rPr kumimoji="1" lang="ja-JP" altLang="en-US" smtClean="0"/>
              <a:t>2023/12/7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5784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E1042-DB53-4808-B2F0-14BE302B4FDF}" type="datetime1">
              <a:rPr kumimoji="1" lang="ja-JP" altLang="en-US" smtClean="0"/>
              <a:t>2023/12/7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3977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2D72D-3AD2-4049-801A-3483A14CEAC5}" type="datetime1">
              <a:rPr kumimoji="1" lang="ja-JP" altLang="en-US" smtClean="0"/>
              <a:t>2023/12/7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078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4152B-EAE3-4725-ADB8-B85431E9AEC0}" type="datetime1">
              <a:rPr kumimoji="1" lang="ja-JP" altLang="en-US" smtClean="0"/>
              <a:t>2023/12/7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720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3DBE-F160-4493-A464-AC383C030450}" type="datetime1">
              <a:rPr kumimoji="1" lang="ja-JP" altLang="en-US" smtClean="0"/>
              <a:t>2023/12/7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1817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46E84-04A2-4068-9481-76298A4EB795}" type="datetime1">
              <a:rPr kumimoji="1" lang="ja-JP" altLang="en-US" smtClean="0"/>
              <a:t>2023/12/7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2792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BAA8D-AF39-431C-8E41-DC474B1C1898}" type="datetime1">
              <a:rPr kumimoji="1" lang="ja-JP" altLang="en-US" smtClean="0"/>
              <a:t>2023/12/7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341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D06D5-35EC-4E41-9EE2-5C9B912A255C}" type="datetime1">
              <a:rPr kumimoji="1" lang="ja-JP" altLang="en-US" smtClean="0"/>
              <a:t>2023/12/7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602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0A4C9-DF93-41F6-8918-6CB9F1E7FAA5}" type="datetime1">
              <a:rPr kumimoji="1" lang="ja-JP" altLang="en-US" smtClean="0"/>
              <a:t>2023/12/7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3472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2D068-6C44-4E5D-9C01-BE75163B0276}" type="datetime1">
              <a:rPr kumimoji="1" lang="ja-JP" altLang="en-US" smtClean="0"/>
              <a:t>2023/12/7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5450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8DB06-B3D0-42FE-B836-9DA1997F31C6}" type="datetime1">
              <a:rPr kumimoji="1" lang="ja-JP" altLang="en-US" smtClean="0"/>
              <a:t>2023/12/7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8853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8443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19AE2-9309-4FFF-ACDC-2F2CB9E08C6F}" type="datetime1">
              <a:rPr kumimoji="1" lang="ja-JP" altLang="en-US" smtClean="0"/>
              <a:t>2023/12/7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00519" y="60689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75BA7-2E1E-47FD-9965-659EA7B60DE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118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482969" y="-17585"/>
            <a:ext cx="9144000" cy="1617818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kumimoji="1" lang="ja-JP" altLang="en-US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チーム名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グットナチュラルパーソン！</a:t>
            </a:r>
            <a:endParaRPr kumimoji="1" lang="ja-JP" altLang="en-US" dirty="0">
              <a:solidFill>
                <a:srgbClr val="FF00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2" name="サブタイトル 5"/>
          <p:cNvSpPr>
            <a:spLocks noGrp="1"/>
          </p:cNvSpPr>
          <p:nvPr>
            <p:ph type="subTitle" idx="1"/>
          </p:nvPr>
        </p:nvSpPr>
        <p:spPr>
          <a:xfrm>
            <a:off x="1192823" y="5079212"/>
            <a:ext cx="9724292" cy="3037591"/>
          </a:xfrm>
        </p:spPr>
        <p:txBody>
          <a:bodyPr>
            <a:normAutofit/>
          </a:bodyPr>
          <a:lstStyle/>
          <a:p>
            <a:r>
              <a:rPr kumimoji="1" lang="ja-JP" altLang="en-US" sz="66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ゲーム名</a:t>
            </a:r>
            <a:r>
              <a:rPr lang="en-US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/>
            </a:r>
            <a:br>
              <a:rPr lang="en-US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</a:br>
            <a:r>
              <a:rPr lang="en-US" altLang="ja-JP" sz="6600" dirty="0" err="1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Devile</a:t>
            </a:r>
            <a:r>
              <a:rPr lang="ja-JP" altLang="en-US" sz="6600" dirty="0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en-US" altLang="ja-JP" sz="6600" dirty="0" err="1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Trex</a:t>
            </a:r>
            <a:endParaRPr kumimoji="1" lang="ja-JP" altLang="en-US" sz="6600" dirty="0">
              <a:solidFill>
                <a:srgbClr val="FF0000"/>
              </a:solidFill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200" y="1466609"/>
            <a:ext cx="2736021" cy="364720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72221" y="1622526"/>
            <a:ext cx="4485415" cy="4485415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2" t="18205" r="22793" b="24102"/>
          <a:stretch/>
        </p:blipFill>
        <p:spPr>
          <a:xfrm>
            <a:off x="1291306" y="1526512"/>
            <a:ext cx="2714031" cy="4490124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589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1096108" y="18353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4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タイトル画面などの説明</a:t>
            </a:r>
            <a:endParaRPr kumimoji="1" lang="ja-JP" altLang="en-US" sz="48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2" name="やってる風の動画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44262" y="2542293"/>
            <a:ext cx="7315200" cy="38055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テキスト ボックス 5"/>
          <p:cNvSpPr txBox="1"/>
          <p:nvPr/>
        </p:nvSpPr>
        <p:spPr>
          <a:xfrm>
            <a:off x="2043936" y="1702532"/>
            <a:ext cx="9567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↓図形を作って、一つ一つ動かしている！！</a:t>
            </a:r>
            <a:endParaRPr kumimoji="1" lang="ja-JP" altLang="en-US" sz="3600" b="1" dirty="0">
              <a:solidFill>
                <a:srgbClr val="FFFF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173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37126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en-US" altLang="ja-JP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How</a:t>
            </a:r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 </a:t>
            </a:r>
            <a:r>
              <a:rPr lang="en-US" altLang="ja-JP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to play</a:t>
            </a:r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232531" y="2206869"/>
            <a:ext cx="3811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WASDE</a:t>
            </a:r>
            <a:r>
              <a:rPr kumimoji="1" lang="ja-JP" altLang="en-US" sz="2400" b="1" dirty="0" smtClean="0"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キーのいずれか</a:t>
            </a:r>
            <a:endParaRPr kumimoji="1" lang="en-US" altLang="ja-JP" sz="2400" b="1" dirty="0" smtClean="0"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  <a:p>
            <a:r>
              <a:rPr kumimoji="1" lang="ja-JP" altLang="en-US" sz="2400" b="1" dirty="0" smtClean="0"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が押されると赤くなる</a:t>
            </a:r>
            <a:endParaRPr kumimoji="1" lang="ja-JP" altLang="en-US" sz="2400" b="1" dirty="0"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  <p:sp>
        <p:nvSpPr>
          <p:cNvPr id="6" name="下矢印 5"/>
          <p:cNvSpPr/>
          <p:nvPr/>
        </p:nvSpPr>
        <p:spPr>
          <a:xfrm>
            <a:off x="9584210" y="3247694"/>
            <a:ext cx="553915" cy="1292469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012724" y="4540163"/>
            <a:ext cx="41042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i="1" u="sng" dirty="0" smtClean="0">
                <a:solidFill>
                  <a:srgbClr val="FFFF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わかりやすい！</a:t>
            </a:r>
            <a:endParaRPr kumimoji="1" lang="ja-JP" altLang="en-US" sz="4400" b="1" i="1" u="sng" dirty="0">
              <a:solidFill>
                <a:srgbClr val="FFFF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24" y="1723737"/>
            <a:ext cx="7315200" cy="4038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9652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直角三角形 11"/>
          <p:cNvSpPr/>
          <p:nvPr/>
        </p:nvSpPr>
        <p:spPr>
          <a:xfrm flipH="1">
            <a:off x="9855200" y="3694568"/>
            <a:ext cx="2336800" cy="320501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u="sng" smtClean="0">
                <a:solidFill>
                  <a:schemeClr val="tx1"/>
                </a:solidFill>
              </a:rPr>
              <a:t>12</a:t>
            </a:fld>
            <a:endParaRPr kumimoji="1" lang="ja-JP" altLang="en-US" u="sng" dirty="0">
              <a:solidFill>
                <a:schemeClr val="tx1"/>
              </a:solidFill>
            </a:endParaRPr>
          </a:p>
        </p:txBody>
      </p:sp>
      <p:graphicFrame>
        <p:nvGraphicFramePr>
          <p:cNvPr id="10" name="グラフ 9"/>
          <p:cNvGraphicFramePr/>
          <p:nvPr>
            <p:extLst>
              <p:ext uri="{D42A27DB-BD31-4B8C-83A1-F6EECF244321}">
                <p14:modId xmlns:p14="http://schemas.microsoft.com/office/powerpoint/2010/main" val="1482559149"/>
              </p:ext>
            </p:extLst>
          </p:nvPr>
        </p:nvGraphicFramePr>
        <p:xfrm>
          <a:off x="184728" y="83282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直角三角形 10"/>
          <p:cNvSpPr/>
          <p:nvPr/>
        </p:nvSpPr>
        <p:spPr>
          <a:xfrm flipH="1" flipV="1">
            <a:off x="7666181" y="-2"/>
            <a:ext cx="4525818" cy="3694569"/>
          </a:xfrm>
          <a:prstGeom prst="rtTriangl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906081" y="3826192"/>
            <a:ext cx="4788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b="1" u="sng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圧倒的好評！</a:t>
            </a:r>
            <a:endParaRPr kumimoji="1" lang="ja-JP" altLang="en-US" sz="5400" b="1" u="sng" dirty="0">
              <a:solidFill>
                <a:srgbClr val="FF00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  <p:sp>
        <p:nvSpPr>
          <p:cNvPr id="14" name="タイトル 1"/>
          <p:cNvSpPr>
            <a:spLocks noGrp="1"/>
          </p:cNvSpPr>
          <p:nvPr>
            <p:ph type="title"/>
          </p:nvPr>
        </p:nvSpPr>
        <p:spPr>
          <a:xfrm>
            <a:off x="0" y="209285"/>
            <a:ext cx="5606473" cy="491912"/>
          </a:xfrm>
        </p:spPr>
        <p:txBody>
          <a:bodyPr>
            <a:noAutofit/>
          </a:bodyPr>
          <a:lstStyle/>
          <a:p>
            <a:r>
              <a:rPr kumimoji="1" lang="en-US" altLang="ja-JP" b="1" dirty="0" smtClean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How</a:t>
            </a:r>
            <a:r>
              <a:rPr lang="ja-JP" altLang="en-US" b="1" dirty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 </a:t>
            </a:r>
            <a:r>
              <a:rPr lang="en-US" altLang="ja-JP" b="1" dirty="0" smtClean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to play</a:t>
            </a:r>
            <a:r>
              <a:rPr lang="ja-JP" altLang="en-US" b="1" dirty="0" smtClean="0">
                <a:solidFill>
                  <a:schemeClr val="bg1"/>
                </a:solidFill>
                <a:latin typeface="AR Gothic1 Extra" panose="020B0903010101010101" pitchFamily="34" charset="0"/>
                <a:ea typeface="AR Pゴシック体M" panose="020B0600000000000000" pitchFamily="50" charset="-128"/>
              </a:rPr>
              <a:t>の説明</a:t>
            </a:r>
            <a:endParaRPr kumimoji="1" lang="ja-JP" altLang="en-US" b="1" dirty="0">
              <a:solidFill>
                <a:schemeClr val="bg1"/>
              </a:solidFill>
              <a:latin typeface="AR Gothic1 Extra" panose="020B0903010101010101" pitchFamily="34" charset="0"/>
              <a:ea typeface="AR Pゴシック体M" panose="020B0600000000000000" pitchFamily="50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200072" y="5412508"/>
            <a:ext cx="211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 smtClean="0">
                <a:solidFill>
                  <a:schemeClr val="bg1"/>
                </a:solidFill>
              </a:rPr>
              <a:t>※21</a:t>
            </a:r>
            <a:r>
              <a:rPr kumimoji="1" lang="ja-JP" altLang="en-US" sz="700" dirty="0" smtClean="0">
                <a:solidFill>
                  <a:schemeClr val="bg1"/>
                </a:solidFill>
              </a:rPr>
              <a:t>人に調査</a:t>
            </a:r>
            <a:endParaRPr kumimoji="1" lang="en-US" altLang="ja-JP" sz="700" dirty="0" smtClean="0">
              <a:solidFill>
                <a:schemeClr val="bg1"/>
              </a:solidFill>
            </a:endParaRPr>
          </a:p>
          <a:p>
            <a:r>
              <a:rPr kumimoji="1" lang="en-US" altLang="ja-JP" sz="700" dirty="0" smtClean="0">
                <a:solidFill>
                  <a:schemeClr val="bg1"/>
                </a:solidFill>
              </a:rPr>
              <a:t>  11/30</a:t>
            </a:r>
            <a:r>
              <a:rPr kumimoji="1" lang="ja-JP" altLang="en-US" sz="700" dirty="0" smtClean="0">
                <a:solidFill>
                  <a:schemeClr val="bg1"/>
                </a:solidFill>
              </a:rPr>
              <a:t>に情報技術科の生徒と先生が対象</a:t>
            </a:r>
            <a:endParaRPr kumimoji="1" lang="ja-JP" altLang="en-US" sz="700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982282" y="2680839"/>
            <a:ext cx="4102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わかりづらいに比べ</a:t>
            </a:r>
            <a:endParaRPr kumimoji="1" lang="en-US" altLang="ja-JP" sz="2400" b="1" dirty="0" smtClean="0">
              <a:solidFill>
                <a:srgbClr val="FF00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  <a:p>
            <a:r>
              <a:rPr kumimoji="1" lang="ja-JP" altLang="en-US" sz="2400" b="1" u="sng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約</a:t>
            </a:r>
            <a:r>
              <a:rPr kumimoji="1" lang="en-US" altLang="ja-JP" sz="2400" b="1" u="sng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2.555555555555556</a:t>
            </a:r>
            <a:r>
              <a:rPr kumimoji="1" lang="ja-JP" altLang="en-US" sz="2400" b="1" u="sng" dirty="0" smtClean="0">
                <a:solidFill>
                  <a:srgbClr val="FF0000"/>
                </a:solidFill>
                <a:latin typeface="小塚ゴシック Pr6N B" panose="020B0800000000000000" pitchFamily="34" charset="-128"/>
                <a:ea typeface="小塚ゴシック Pr6N B" panose="020B0800000000000000" pitchFamily="34" charset="-128"/>
              </a:rPr>
              <a:t>倍！</a:t>
            </a:r>
            <a:endParaRPr kumimoji="1" lang="ja-JP" altLang="en-US" sz="2400" b="1" u="sng" dirty="0">
              <a:solidFill>
                <a:srgbClr val="FF0000"/>
              </a:solidFill>
              <a:latin typeface="小塚ゴシック Pr6N B" panose="020B0800000000000000" pitchFamily="34" charset="-128"/>
              <a:ea typeface="小塚ゴシック Pr6N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20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13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33" y="1539430"/>
            <a:ext cx="7630590" cy="42963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設定</a:t>
            </a:r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画面</a:t>
            </a:r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165623" y="2964342"/>
            <a:ext cx="42759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 smtClean="0"/>
              <a:t>←敵の数などを設定できる！</a:t>
            </a:r>
            <a:endParaRPr kumimoji="1" lang="ja-JP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08261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設定</a:t>
            </a:r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画面</a:t>
            </a:r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grpSp>
        <p:nvGrpSpPr>
          <p:cNvPr id="13" name="グループ化 12"/>
          <p:cNvGrpSpPr/>
          <p:nvPr/>
        </p:nvGrpSpPr>
        <p:grpSpPr>
          <a:xfrm>
            <a:off x="979066" y="2337854"/>
            <a:ext cx="4395250" cy="2474728"/>
            <a:chOff x="979066" y="2337854"/>
            <a:chExt cx="4395250" cy="2474728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066" y="2337854"/>
              <a:ext cx="4395250" cy="2474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152" y="3316936"/>
              <a:ext cx="666750" cy="666750"/>
            </a:xfrm>
            <a:prstGeom prst="rect">
              <a:avLst/>
            </a:prstGeom>
          </p:spPr>
        </p:pic>
      </p:grpSp>
      <p:grpSp>
        <p:nvGrpSpPr>
          <p:cNvPr id="14" name="グループ化 13"/>
          <p:cNvGrpSpPr/>
          <p:nvPr/>
        </p:nvGrpSpPr>
        <p:grpSpPr>
          <a:xfrm>
            <a:off x="6846980" y="2337854"/>
            <a:ext cx="4409314" cy="2474728"/>
            <a:chOff x="6846980" y="2337854"/>
            <a:chExt cx="4409314" cy="2474728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6980" y="2337854"/>
              <a:ext cx="4409314" cy="2474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7861" y="3316936"/>
              <a:ext cx="666750" cy="666750"/>
            </a:xfrm>
            <a:prstGeom prst="rect">
              <a:avLst/>
            </a:prstGeom>
          </p:spPr>
        </p:pic>
      </p:grpSp>
      <p:sp>
        <p:nvSpPr>
          <p:cNvPr id="11" name="右矢印 10"/>
          <p:cNvSpPr/>
          <p:nvPr/>
        </p:nvSpPr>
        <p:spPr>
          <a:xfrm>
            <a:off x="5865091" y="3140364"/>
            <a:ext cx="600364" cy="68349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092037" y="1653565"/>
            <a:ext cx="8876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マウスカーソルで文字か白い四角に触れると</a:t>
            </a:r>
            <a:endParaRPr kumimoji="1" lang="ja-JP" altLang="en-US" sz="3200" dirty="0"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7823200" y="4165600"/>
            <a:ext cx="2848919" cy="3694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四角形吹き出し 16"/>
          <p:cNvSpPr/>
          <p:nvPr/>
        </p:nvSpPr>
        <p:spPr>
          <a:xfrm>
            <a:off x="3176691" y="5070764"/>
            <a:ext cx="5366945" cy="1363288"/>
          </a:xfrm>
          <a:prstGeom prst="wedgeRectCallout">
            <a:avLst>
              <a:gd name="adj1" fmla="val 45252"/>
              <a:gd name="adj2" fmla="val -85196"/>
            </a:avLst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 smtClean="0">
                <a:solidFill>
                  <a:schemeClr val="bg1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説明文が出る。</a:t>
            </a:r>
            <a:endParaRPr kumimoji="1" lang="ja-JP" altLang="en-US" sz="4000" dirty="0">
              <a:solidFill>
                <a:schemeClr val="bg1"/>
              </a:solidFill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387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082" y="1793987"/>
            <a:ext cx="5744308" cy="32311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設定</a:t>
            </a:r>
            <a:r>
              <a:rPr lang="ja-JP" altLang="en-US" sz="5400" u="sng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画面</a:t>
            </a:r>
            <a:r>
              <a:rPr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の説明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296764" y="1170533"/>
            <a:ext cx="5913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書き込みの後、「戻る」を押すと</a:t>
            </a:r>
            <a:endParaRPr kumimoji="1" lang="ja-JP" altLang="en-US" sz="3200" dirty="0"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  <p:sp>
        <p:nvSpPr>
          <p:cNvPr id="17" name="四角形吹き出し 16"/>
          <p:cNvSpPr/>
          <p:nvPr/>
        </p:nvSpPr>
        <p:spPr>
          <a:xfrm>
            <a:off x="2927488" y="5233331"/>
            <a:ext cx="5366945" cy="1363288"/>
          </a:xfrm>
          <a:prstGeom prst="wedgeRectCallout">
            <a:avLst>
              <a:gd name="adj1" fmla="val 20220"/>
              <a:gd name="adj2" fmla="val -106193"/>
            </a:avLst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 smtClean="0">
                <a:solidFill>
                  <a:schemeClr val="bg1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目が光って怖い。</a:t>
            </a:r>
            <a:endParaRPr kumimoji="1" lang="ja-JP" altLang="en-US" sz="4000" dirty="0">
              <a:solidFill>
                <a:schemeClr val="bg1"/>
              </a:solidFill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291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ゲームオーバー画面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grpSp>
        <p:nvGrpSpPr>
          <p:cNvPr id="16" name="グループ化 15"/>
          <p:cNvGrpSpPr/>
          <p:nvPr/>
        </p:nvGrpSpPr>
        <p:grpSpPr>
          <a:xfrm>
            <a:off x="2692400" y="1279897"/>
            <a:ext cx="6918037" cy="5311604"/>
            <a:chOff x="2636982" y="1528618"/>
            <a:chExt cx="6918037" cy="4863234"/>
          </a:xfrm>
        </p:grpSpPr>
        <p:sp>
          <p:nvSpPr>
            <p:cNvPr id="13" name="正方形/長方形 12"/>
            <p:cNvSpPr/>
            <p:nvPr/>
          </p:nvSpPr>
          <p:spPr>
            <a:xfrm>
              <a:off x="2636982" y="1528619"/>
              <a:ext cx="6918037" cy="486323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36982" y="1528620"/>
              <a:ext cx="6918037" cy="153129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2" name="図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8131" y="1528618"/>
              <a:ext cx="1424934" cy="1424934"/>
            </a:xfrm>
            <a:prstGeom prst="rect">
              <a:avLst/>
            </a:prstGeom>
          </p:spPr>
        </p:pic>
        <p:sp>
          <p:nvSpPr>
            <p:cNvPr id="15" name="テキスト ボックス 14"/>
            <p:cNvSpPr txBox="1"/>
            <p:nvPr/>
          </p:nvSpPr>
          <p:spPr>
            <a:xfrm>
              <a:off x="5552832" y="1710118"/>
              <a:ext cx="202276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7200" b="1" dirty="0" smtClean="0">
                  <a:latin typeface="ＭＳ 明朝" panose="02020609040205080304" pitchFamily="17" charset="-128"/>
                  <a:ea typeface="ＭＳ 明朝" panose="02020609040205080304" pitchFamily="17" charset="-128"/>
                </a:rPr>
                <a:t>警告</a:t>
              </a:r>
              <a:endParaRPr kumimoji="1" lang="ja-JP" altLang="en-US" sz="7200" b="1" dirty="0">
                <a:latin typeface="ＭＳ 明朝" panose="02020609040205080304" pitchFamily="17" charset="-128"/>
                <a:ea typeface="ＭＳ 明朝" panose="02020609040205080304" pitchFamily="17" charset="-128"/>
              </a:endParaRPr>
            </a:p>
          </p:txBody>
        </p:sp>
      </p:grpSp>
      <p:grpSp>
        <p:nvGrpSpPr>
          <p:cNvPr id="19" name="グループ化 18"/>
          <p:cNvGrpSpPr/>
          <p:nvPr/>
        </p:nvGrpSpPr>
        <p:grpSpPr>
          <a:xfrm>
            <a:off x="2692400" y="3052706"/>
            <a:ext cx="3175702" cy="3175702"/>
            <a:chOff x="2692400" y="3052706"/>
            <a:chExt cx="3175702" cy="3175702"/>
          </a:xfrm>
        </p:grpSpPr>
        <p:pic>
          <p:nvPicPr>
            <p:cNvPr id="17" name="図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2400" y="3052706"/>
              <a:ext cx="3175702" cy="3175702"/>
            </a:xfrm>
            <a:prstGeom prst="rect">
              <a:avLst/>
            </a:prstGeom>
          </p:spPr>
        </p:pic>
        <p:sp>
          <p:nvSpPr>
            <p:cNvPr id="18" name="正方形/長方形 17"/>
            <p:cNvSpPr/>
            <p:nvPr/>
          </p:nvSpPr>
          <p:spPr>
            <a:xfrm>
              <a:off x="4101798" y="4106009"/>
              <a:ext cx="403287" cy="1499442"/>
            </a:xfrm>
            <a:prstGeom prst="rect">
              <a:avLst/>
            </a:prstGeom>
            <a:solidFill>
              <a:srgbClr val="FEE101"/>
            </a:solidFill>
            <a:ln>
              <a:solidFill>
                <a:srgbClr val="FEE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20" name="図 19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262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726" y="4596685"/>
            <a:ext cx="1165920" cy="1057700"/>
          </a:xfrm>
          <a:prstGeom prst="rect">
            <a:avLst/>
          </a:prstGeom>
        </p:spPr>
      </p:pic>
      <p:sp>
        <p:nvSpPr>
          <p:cNvPr id="24" name="フリーフォーム 23"/>
          <p:cNvSpPr/>
          <p:nvPr/>
        </p:nvSpPr>
        <p:spPr>
          <a:xfrm>
            <a:off x="4629150" y="4568737"/>
            <a:ext cx="266701" cy="273138"/>
          </a:xfrm>
          <a:custGeom>
            <a:avLst/>
            <a:gdLst>
              <a:gd name="connsiteX0" fmla="*/ 180975 w 250825"/>
              <a:gd name="connsiteY0" fmla="*/ 260439 h 260439"/>
              <a:gd name="connsiteX1" fmla="*/ 190500 w 250825"/>
              <a:gd name="connsiteY1" fmla="*/ 244564 h 260439"/>
              <a:gd name="connsiteX2" fmla="*/ 200025 w 250825"/>
              <a:gd name="connsiteY2" fmla="*/ 238214 h 260439"/>
              <a:gd name="connsiteX3" fmla="*/ 203200 w 250825"/>
              <a:gd name="connsiteY3" fmla="*/ 228689 h 260439"/>
              <a:gd name="connsiteX4" fmla="*/ 225425 w 250825"/>
              <a:gd name="connsiteY4" fmla="*/ 203289 h 260439"/>
              <a:gd name="connsiteX5" fmla="*/ 231775 w 250825"/>
              <a:gd name="connsiteY5" fmla="*/ 181064 h 260439"/>
              <a:gd name="connsiteX6" fmla="*/ 244475 w 250825"/>
              <a:gd name="connsiteY6" fmla="*/ 162014 h 260439"/>
              <a:gd name="connsiteX7" fmla="*/ 250825 w 250825"/>
              <a:gd name="connsiteY7" fmla="*/ 152489 h 260439"/>
              <a:gd name="connsiteX8" fmla="*/ 247650 w 250825"/>
              <a:gd name="connsiteY8" fmla="*/ 142964 h 260439"/>
              <a:gd name="connsiteX9" fmla="*/ 238125 w 250825"/>
              <a:gd name="connsiteY9" fmla="*/ 136614 h 260439"/>
              <a:gd name="connsiteX10" fmla="*/ 231775 w 250825"/>
              <a:gd name="connsiteY10" fmla="*/ 127089 h 260439"/>
              <a:gd name="connsiteX11" fmla="*/ 228600 w 250825"/>
              <a:gd name="connsiteY11" fmla="*/ 114389 h 260439"/>
              <a:gd name="connsiteX12" fmla="*/ 222250 w 250825"/>
              <a:gd name="connsiteY12" fmla="*/ 104864 h 260439"/>
              <a:gd name="connsiteX13" fmla="*/ 215900 w 250825"/>
              <a:gd name="connsiteY13" fmla="*/ 92164 h 260439"/>
              <a:gd name="connsiteX14" fmla="*/ 212725 w 250825"/>
              <a:gd name="connsiteY14" fmla="*/ 79464 h 260439"/>
              <a:gd name="connsiteX15" fmla="*/ 206375 w 250825"/>
              <a:gd name="connsiteY15" fmla="*/ 69939 h 260439"/>
              <a:gd name="connsiteX16" fmla="*/ 200025 w 250825"/>
              <a:gd name="connsiteY16" fmla="*/ 57239 h 260439"/>
              <a:gd name="connsiteX17" fmla="*/ 193675 w 250825"/>
              <a:gd name="connsiteY17" fmla="*/ 47714 h 260439"/>
              <a:gd name="connsiteX18" fmla="*/ 187325 w 250825"/>
              <a:gd name="connsiteY18" fmla="*/ 35014 h 260439"/>
              <a:gd name="connsiteX19" fmla="*/ 180975 w 250825"/>
              <a:gd name="connsiteY19" fmla="*/ 25489 h 260439"/>
              <a:gd name="connsiteX20" fmla="*/ 171450 w 250825"/>
              <a:gd name="connsiteY20" fmla="*/ 6439 h 260439"/>
              <a:gd name="connsiteX21" fmla="*/ 161925 w 250825"/>
              <a:gd name="connsiteY21" fmla="*/ 89 h 260439"/>
              <a:gd name="connsiteX22" fmla="*/ 123825 w 250825"/>
              <a:gd name="connsiteY22" fmla="*/ 3264 h 260439"/>
              <a:gd name="connsiteX23" fmla="*/ 104775 w 250825"/>
              <a:gd name="connsiteY23" fmla="*/ 9614 h 260439"/>
              <a:gd name="connsiteX24" fmla="*/ 92075 w 250825"/>
              <a:gd name="connsiteY24" fmla="*/ 6439 h 260439"/>
              <a:gd name="connsiteX25" fmla="*/ 82550 w 250825"/>
              <a:gd name="connsiteY25" fmla="*/ 89 h 260439"/>
              <a:gd name="connsiteX26" fmla="*/ 69850 w 250825"/>
              <a:gd name="connsiteY26" fmla="*/ 3264 h 260439"/>
              <a:gd name="connsiteX27" fmla="*/ 63500 w 250825"/>
              <a:gd name="connsiteY27" fmla="*/ 12789 h 260439"/>
              <a:gd name="connsiteX28" fmla="*/ 25400 w 250825"/>
              <a:gd name="connsiteY28" fmla="*/ 31839 h 260439"/>
              <a:gd name="connsiteX29" fmla="*/ 9525 w 250825"/>
              <a:gd name="connsiteY29" fmla="*/ 28664 h 260439"/>
              <a:gd name="connsiteX30" fmla="*/ 3175 w 250825"/>
              <a:gd name="connsiteY30" fmla="*/ 47714 h 260439"/>
              <a:gd name="connsiteX31" fmla="*/ 0 w 250825"/>
              <a:gd name="connsiteY31" fmla="*/ 57239 h 260439"/>
              <a:gd name="connsiteX32" fmla="*/ 6350 w 250825"/>
              <a:gd name="connsiteY32" fmla="*/ 79464 h 260439"/>
              <a:gd name="connsiteX33" fmla="*/ 15875 w 250825"/>
              <a:gd name="connsiteY33" fmla="*/ 88989 h 260439"/>
              <a:gd name="connsiteX34" fmla="*/ 28575 w 250825"/>
              <a:gd name="connsiteY34" fmla="*/ 108039 h 260439"/>
              <a:gd name="connsiteX35" fmla="*/ 57150 w 250825"/>
              <a:gd name="connsiteY35" fmla="*/ 123914 h 260439"/>
              <a:gd name="connsiteX36" fmla="*/ 66675 w 250825"/>
              <a:gd name="connsiteY36" fmla="*/ 133439 h 260439"/>
              <a:gd name="connsiteX37" fmla="*/ 101600 w 250825"/>
              <a:gd name="connsiteY37" fmla="*/ 152489 h 260439"/>
              <a:gd name="connsiteX38" fmla="*/ 111125 w 250825"/>
              <a:gd name="connsiteY38" fmla="*/ 162014 h 260439"/>
              <a:gd name="connsiteX39" fmla="*/ 130175 w 250825"/>
              <a:gd name="connsiteY39" fmla="*/ 174714 h 260439"/>
              <a:gd name="connsiteX40" fmla="*/ 136525 w 250825"/>
              <a:gd name="connsiteY40" fmla="*/ 193764 h 260439"/>
              <a:gd name="connsiteX41" fmla="*/ 142875 w 250825"/>
              <a:gd name="connsiteY41" fmla="*/ 203289 h 260439"/>
              <a:gd name="connsiteX42" fmla="*/ 146050 w 250825"/>
              <a:gd name="connsiteY42" fmla="*/ 212814 h 260439"/>
              <a:gd name="connsiteX43" fmla="*/ 136525 w 250825"/>
              <a:gd name="connsiteY43" fmla="*/ 206464 h 260439"/>
              <a:gd name="connsiteX44" fmla="*/ 117475 w 250825"/>
              <a:gd name="connsiteY44" fmla="*/ 184239 h 260439"/>
              <a:gd name="connsiteX45" fmla="*/ 98425 w 250825"/>
              <a:gd name="connsiteY45" fmla="*/ 171539 h 260439"/>
              <a:gd name="connsiteX46" fmla="*/ 88900 w 250825"/>
              <a:gd name="connsiteY46" fmla="*/ 165189 h 260439"/>
              <a:gd name="connsiteX47" fmla="*/ 79375 w 250825"/>
              <a:gd name="connsiteY47" fmla="*/ 203289 h 260439"/>
              <a:gd name="connsiteX48" fmla="*/ 101600 w 250825"/>
              <a:gd name="connsiteY48" fmla="*/ 231864 h 260439"/>
              <a:gd name="connsiteX49" fmla="*/ 120650 w 250825"/>
              <a:gd name="connsiteY49" fmla="*/ 244564 h 260439"/>
              <a:gd name="connsiteX50" fmla="*/ 130175 w 250825"/>
              <a:gd name="connsiteY50" fmla="*/ 250914 h 260439"/>
              <a:gd name="connsiteX51" fmla="*/ 149225 w 250825"/>
              <a:gd name="connsiteY51" fmla="*/ 257264 h 260439"/>
              <a:gd name="connsiteX52" fmla="*/ 158750 w 250825"/>
              <a:gd name="connsiteY52" fmla="*/ 260439 h 260439"/>
              <a:gd name="connsiteX53" fmla="*/ 180975 w 250825"/>
              <a:gd name="connsiteY53" fmla="*/ 260439 h 260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50825" h="260439">
                <a:moveTo>
                  <a:pt x="180975" y="260439"/>
                </a:moveTo>
                <a:cubicBezTo>
                  <a:pt x="184150" y="255147"/>
                  <a:pt x="186484" y="249249"/>
                  <a:pt x="190500" y="244564"/>
                </a:cubicBezTo>
                <a:cubicBezTo>
                  <a:pt x="192983" y="241667"/>
                  <a:pt x="197641" y="241194"/>
                  <a:pt x="200025" y="238214"/>
                </a:cubicBezTo>
                <a:cubicBezTo>
                  <a:pt x="202116" y="235601"/>
                  <a:pt x="201575" y="231615"/>
                  <a:pt x="203200" y="228689"/>
                </a:cubicBezTo>
                <a:cubicBezTo>
                  <a:pt x="214095" y="209079"/>
                  <a:pt x="211511" y="212565"/>
                  <a:pt x="225425" y="203289"/>
                </a:cubicBezTo>
                <a:cubicBezTo>
                  <a:pt x="226172" y="200300"/>
                  <a:pt x="229705" y="184791"/>
                  <a:pt x="231775" y="181064"/>
                </a:cubicBezTo>
                <a:cubicBezTo>
                  <a:pt x="235481" y="174393"/>
                  <a:pt x="240242" y="168364"/>
                  <a:pt x="244475" y="162014"/>
                </a:cubicBezTo>
                <a:lnTo>
                  <a:pt x="250825" y="152489"/>
                </a:lnTo>
                <a:cubicBezTo>
                  <a:pt x="249767" y="149314"/>
                  <a:pt x="249741" y="145577"/>
                  <a:pt x="247650" y="142964"/>
                </a:cubicBezTo>
                <a:cubicBezTo>
                  <a:pt x="245266" y="139984"/>
                  <a:pt x="240823" y="139312"/>
                  <a:pt x="238125" y="136614"/>
                </a:cubicBezTo>
                <a:cubicBezTo>
                  <a:pt x="235427" y="133916"/>
                  <a:pt x="233892" y="130264"/>
                  <a:pt x="231775" y="127089"/>
                </a:cubicBezTo>
                <a:cubicBezTo>
                  <a:pt x="230717" y="122856"/>
                  <a:pt x="230319" y="118400"/>
                  <a:pt x="228600" y="114389"/>
                </a:cubicBezTo>
                <a:cubicBezTo>
                  <a:pt x="227097" y="110882"/>
                  <a:pt x="224143" y="108177"/>
                  <a:pt x="222250" y="104864"/>
                </a:cubicBezTo>
                <a:cubicBezTo>
                  <a:pt x="219902" y="100755"/>
                  <a:pt x="217562" y="96596"/>
                  <a:pt x="215900" y="92164"/>
                </a:cubicBezTo>
                <a:cubicBezTo>
                  <a:pt x="214368" y="88078"/>
                  <a:pt x="214444" y="83475"/>
                  <a:pt x="212725" y="79464"/>
                </a:cubicBezTo>
                <a:cubicBezTo>
                  <a:pt x="211222" y="75957"/>
                  <a:pt x="208268" y="73252"/>
                  <a:pt x="206375" y="69939"/>
                </a:cubicBezTo>
                <a:cubicBezTo>
                  <a:pt x="204027" y="65830"/>
                  <a:pt x="202373" y="61348"/>
                  <a:pt x="200025" y="57239"/>
                </a:cubicBezTo>
                <a:cubicBezTo>
                  <a:pt x="198132" y="53926"/>
                  <a:pt x="195568" y="51027"/>
                  <a:pt x="193675" y="47714"/>
                </a:cubicBezTo>
                <a:cubicBezTo>
                  <a:pt x="191327" y="43605"/>
                  <a:pt x="189673" y="39123"/>
                  <a:pt x="187325" y="35014"/>
                </a:cubicBezTo>
                <a:cubicBezTo>
                  <a:pt x="185432" y="31701"/>
                  <a:pt x="182682" y="28902"/>
                  <a:pt x="180975" y="25489"/>
                </a:cubicBezTo>
                <a:cubicBezTo>
                  <a:pt x="175810" y="15160"/>
                  <a:pt x="180549" y="15538"/>
                  <a:pt x="171450" y="6439"/>
                </a:cubicBezTo>
                <a:cubicBezTo>
                  <a:pt x="168752" y="3741"/>
                  <a:pt x="165100" y="2206"/>
                  <a:pt x="161925" y="89"/>
                </a:cubicBezTo>
                <a:cubicBezTo>
                  <a:pt x="149225" y="1147"/>
                  <a:pt x="136396" y="1169"/>
                  <a:pt x="123825" y="3264"/>
                </a:cubicBezTo>
                <a:cubicBezTo>
                  <a:pt x="117223" y="4364"/>
                  <a:pt x="104775" y="9614"/>
                  <a:pt x="104775" y="9614"/>
                </a:cubicBezTo>
                <a:cubicBezTo>
                  <a:pt x="100542" y="8556"/>
                  <a:pt x="96086" y="8158"/>
                  <a:pt x="92075" y="6439"/>
                </a:cubicBezTo>
                <a:cubicBezTo>
                  <a:pt x="88568" y="4936"/>
                  <a:pt x="86328" y="629"/>
                  <a:pt x="82550" y="89"/>
                </a:cubicBezTo>
                <a:cubicBezTo>
                  <a:pt x="78230" y="-528"/>
                  <a:pt x="74083" y="2206"/>
                  <a:pt x="69850" y="3264"/>
                </a:cubicBezTo>
                <a:cubicBezTo>
                  <a:pt x="67733" y="6439"/>
                  <a:pt x="64596" y="9134"/>
                  <a:pt x="63500" y="12789"/>
                </a:cubicBezTo>
                <a:cubicBezTo>
                  <a:pt x="53502" y="46116"/>
                  <a:pt x="75854" y="36426"/>
                  <a:pt x="25400" y="31839"/>
                </a:cubicBezTo>
                <a:cubicBezTo>
                  <a:pt x="20757" y="24874"/>
                  <a:pt x="18401" y="14462"/>
                  <a:pt x="9525" y="28664"/>
                </a:cubicBezTo>
                <a:cubicBezTo>
                  <a:pt x="5977" y="34340"/>
                  <a:pt x="5292" y="41364"/>
                  <a:pt x="3175" y="47714"/>
                </a:cubicBezTo>
                <a:lnTo>
                  <a:pt x="0" y="57239"/>
                </a:lnTo>
                <a:cubicBezTo>
                  <a:pt x="423" y="58933"/>
                  <a:pt x="4528" y="76731"/>
                  <a:pt x="6350" y="79464"/>
                </a:cubicBezTo>
                <a:cubicBezTo>
                  <a:pt x="8841" y="83200"/>
                  <a:pt x="13118" y="85445"/>
                  <a:pt x="15875" y="88989"/>
                </a:cubicBezTo>
                <a:cubicBezTo>
                  <a:pt x="20560" y="95013"/>
                  <a:pt x="22225" y="103806"/>
                  <a:pt x="28575" y="108039"/>
                </a:cubicBezTo>
                <a:cubicBezTo>
                  <a:pt x="50410" y="122595"/>
                  <a:pt x="40385" y="118326"/>
                  <a:pt x="57150" y="123914"/>
                </a:cubicBezTo>
                <a:cubicBezTo>
                  <a:pt x="60325" y="127089"/>
                  <a:pt x="62887" y="131028"/>
                  <a:pt x="66675" y="133439"/>
                </a:cubicBezTo>
                <a:cubicBezTo>
                  <a:pt x="78910" y="141225"/>
                  <a:pt x="90882" y="143557"/>
                  <a:pt x="101600" y="152489"/>
                </a:cubicBezTo>
                <a:cubicBezTo>
                  <a:pt x="105049" y="155364"/>
                  <a:pt x="107581" y="159257"/>
                  <a:pt x="111125" y="162014"/>
                </a:cubicBezTo>
                <a:cubicBezTo>
                  <a:pt x="117149" y="166699"/>
                  <a:pt x="130175" y="174714"/>
                  <a:pt x="130175" y="174714"/>
                </a:cubicBezTo>
                <a:cubicBezTo>
                  <a:pt x="132292" y="181064"/>
                  <a:pt x="132812" y="188195"/>
                  <a:pt x="136525" y="193764"/>
                </a:cubicBezTo>
                <a:cubicBezTo>
                  <a:pt x="138642" y="196939"/>
                  <a:pt x="141168" y="199876"/>
                  <a:pt x="142875" y="203289"/>
                </a:cubicBezTo>
                <a:cubicBezTo>
                  <a:pt x="144372" y="206282"/>
                  <a:pt x="149043" y="211317"/>
                  <a:pt x="146050" y="212814"/>
                </a:cubicBezTo>
                <a:cubicBezTo>
                  <a:pt x="142637" y="214521"/>
                  <a:pt x="139223" y="209162"/>
                  <a:pt x="136525" y="206464"/>
                </a:cubicBezTo>
                <a:cubicBezTo>
                  <a:pt x="121612" y="191551"/>
                  <a:pt x="133027" y="196335"/>
                  <a:pt x="117475" y="184239"/>
                </a:cubicBezTo>
                <a:cubicBezTo>
                  <a:pt x="111451" y="179554"/>
                  <a:pt x="104775" y="175772"/>
                  <a:pt x="98425" y="171539"/>
                </a:cubicBezTo>
                <a:lnTo>
                  <a:pt x="88900" y="165189"/>
                </a:lnTo>
                <a:cubicBezTo>
                  <a:pt x="65595" y="171015"/>
                  <a:pt x="73835" y="164511"/>
                  <a:pt x="79375" y="203289"/>
                </a:cubicBezTo>
                <a:cubicBezTo>
                  <a:pt x="81171" y="215860"/>
                  <a:pt x="91504" y="225133"/>
                  <a:pt x="101600" y="231864"/>
                </a:cubicBezTo>
                <a:lnTo>
                  <a:pt x="120650" y="244564"/>
                </a:lnTo>
                <a:cubicBezTo>
                  <a:pt x="123825" y="246681"/>
                  <a:pt x="126555" y="249707"/>
                  <a:pt x="130175" y="250914"/>
                </a:cubicBezTo>
                <a:lnTo>
                  <a:pt x="149225" y="257264"/>
                </a:lnTo>
                <a:cubicBezTo>
                  <a:pt x="152400" y="258322"/>
                  <a:pt x="155757" y="258942"/>
                  <a:pt x="158750" y="260439"/>
                </a:cubicBezTo>
                <a:lnTo>
                  <a:pt x="180975" y="260439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5948219" y="2937164"/>
            <a:ext cx="1502" cy="363912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/>
          <p:cNvSpPr txBox="1"/>
          <p:nvPr/>
        </p:nvSpPr>
        <p:spPr>
          <a:xfrm>
            <a:off x="6151418" y="4640557"/>
            <a:ext cx="34035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 smtClean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怖い思いをする</a:t>
            </a:r>
            <a:endParaRPr kumimoji="1" lang="en-US" altLang="ja-JP" sz="2800" b="1" dirty="0" smtClean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ja-JP" altLang="en-US" sz="28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恐</a:t>
            </a:r>
            <a:r>
              <a:rPr kumimoji="1" lang="ja-JP" altLang="en-US" sz="2800" b="1" dirty="0" smtClean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れあり。</a:t>
            </a:r>
            <a:endParaRPr kumimoji="1" lang="en-US" altLang="ja-JP" sz="2800" b="1" dirty="0" smtClean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ja-JP" altLang="en-US" sz="28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苦手</a:t>
            </a:r>
            <a:r>
              <a:rPr kumimoji="1" lang="ja-JP" altLang="en-US" sz="2800" b="1" dirty="0" smtClean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な人閲覧注意。</a:t>
            </a:r>
            <a:endParaRPr kumimoji="1" lang="ja-JP" altLang="en-US" sz="2800" b="1" dirty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026" y="3187029"/>
            <a:ext cx="1905000" cy="1209675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7126034" y="4008582"/>
            <a:ext cx="891130" cy="27709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 smtClean="0">
                <a:solidFill>
                  <a:srgbClr val="00AFF2"/>
                </a:solidFill>
              </a:rPr>
              <a:t>良　倫</a:t>
            </a:r>
            <a:endParaRPr kumimoji="1" lang="ja-JP" altLang="en-US" b="1" dirty="0">
              <a:solidFill>
                <a:srgbClr val="00AF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54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ゲームオーバー画面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7" name="Game over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95525" y="1494847"/>
            <a:ext cx="7600950" cy="390525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2225963" y="5653428"/>
            <a:ext cx="7499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u="sng" dirty="0" smtClean="0">
                <a:solidFill>
                  <a:srgbClr val="FFFF00"/>
                </a:solidFill>
                <a:latin typeface="AR P板体H" panose="04020900000000000000" pitchFamily="18" charset="-128"/>
                <a:ea typeface="AR P板体H" panose="04020900000000000000" pitchFamily="18" charset="-128"/>
              </a:rPr>
              <a:t>身の毛もよだつような映像</a:t>
            </a:r>
            <a:endParaRPr kumimoji="1" lang="ja-JP" altLang="en-US" sz="4800" u="sng" dirty="0">
              <a:solidFill>
                <a:srgbClr val="FFFF00"/>
              </a:solidFill>
              <a:latin typeface="AR P板体H" panose="04020900000000000000" pitchFamily="18" charset="-128"/>
              <a:ea typeface="AR P板体H" panose="040209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978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100000">
                <p:cTn id="1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18</a:t>
            </a:fld>
            <a:endParaRPr kumimoji="1" lang="ja-JP" altLang="en-US"/>
          </a:p>
        </p:txBody>
      </p:sp>
      <p:grpSp>
        <p:nvGrpSpPr>
          <p:cNvPr id="11" name="グループ化 10"/>
          <p:cNvGrpSpPr/>
          <p:nvPr/>
        </p:nvGrpSpPr>
        <p:grpSpPr>
          <a:xfrm>
            <a:off x="2491810" y="2493817"/>
            <a:ext cx="6966226" cy="4101392"/>
            <a:chOff x="1042568" y="409488"/>
            <a:chExt cx="10106862" cy="5915892"/>
          </a:xfrm>
        </p:grpSpPr>
        <p:grpSp>
          <p:nvGrpSpPr>
            <p:cNvPr id="9" name="グループ化 8"/>
            <p:cNvGrpSpPr/>
            <p:nvPr/>
          </p:nvGrpSpPr>
          <p:grpSpPr>
            <a:xfrm>
              <a:off x="1042568" y="409488"/>
              <a:ext cx="10106862" cy="5915892"/>
              <a:chOff x="1107223" y="335597"/>
              <a:chExt cx="10106862" cy="5915892"/>
            </a:xfrm>
          </p:grpSpPr>
          <p:pic>
            <p:nvPicPr>
              <p:cNvPr id="5" name="図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07223" y="335597"/>
                <a:ext cx="10106862" cy="5915892"/>
              </a:xfrm>
              <a:prstGeom prst="rect">
                <a:avLst/>
              </a:prstGeom>
            </p:spPr>
          </p:pic>
          <p:sp>
            <p:nvSpPr>
              <p:cNvPr id="6" name="正方形/長方形 5"/>
              <p:cNvSpPr/>
              <p:nvPr/>
            </p:nvSpPr>
            <p:spPr>
              <a:xfrm>
                <a:off x="1302327" y="1062183"/>
                <a:ext cx="785091" cy="350980"/>
              </a:xfrm>
              <a:prstGeom prst="rect">
                <a:avLst/>
              </a:prstGeom>
              <a:solidFill>
                <a:srgbClr val="15161A"/>
              </a:solidFill>
              <a:ln>
                <a:solidFill>
                  <a:srgbClr val="1516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正方形/長方形 7"/>
              <p:cNvSpPr/>
              <p:nvPr/>
            </p:nvSpPr>
            <p:spPr>
              <a:xfrm>
                <a:off x="1995055" y="711200"/>
                <a:ext cx="2722201" cy="101600"/>
              </a:xfrm>
              <a:prstGeom prst="rect">
                <a:avLst/>
              </a:prstGeom>
              <a:solidFill>
                <a:srgbClr val="F1F3F4"/>
              </a:solidFill>
              <a:ln>
                <a:solidFill>
                  <a:srgbClr val="F1F3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" name="楕円 9"/>
            <p:cNvSpPr/>
            <p:nvPr/>
          </p:nvSpPr>
          <p:spPr>
            <a:xfrm>
              <a:off x="10672119" y="1020619"/>
              <a:ext cx="267855" cy="230909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ゲームクリア画面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039228" y="1293488"/>
            <a:ext cx="812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こちらの</a:t>
            </a:r>
            <a:r>
              <a:rPr kumimoji="1" lang="en-US" altLang="ja-JP" sz="3600" b="1" dirty="0" smtClean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Runway</a:t>
            </a:r>
            <a:r>
              <a:rPr kumimoji="1" lang="ja-JP" altLang="en-US" sz="3600" b="1" dirty="0" smtClean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というサイトでエンドロールの</a:t>
            </a:r>
            <a:r>
              <a:rPr kumimoji="1" lang="en-US" altLang="ja-JP" sz="3600" b="1" dirty="0" smtClean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</a:t>
            </a:r>
            <a:r>
              <a:rPr kumimoji="1" lang="ja-JP" altLang="en-US" sz="3600" b="1" dirty="0" smtClean="0">
                <a:solidFill>
                  <a:srgbClr val="FFFF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の画像を作成↓</a:t>
            </a:r>
            <a:endParaRPr kumimoji="1" lang="ja-JP" altLang="en-US" sz="3600" b="1" dirty="0">
              <a:solidFill>
                <a:srgbClr val="FFFF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42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19</a:t>
            </a:fld>
            <a:endParaRPr kumimoji="1" lang="ja-JP" alt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ゲームクリア画面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914072" y="5288392"/>
            <a:ext cx="72058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↑</a:t>
            </a:r>
            <a:r>
              <a:rPr kumimoji="1" lang="en-US" altLang="ja-JP" sz="4000" b="1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</a:t>
            </a:r>
            <a:r>
              <a:rPr kumimoji="1" lang="ja-JP" altLang="en-US" sz="4000" b="1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が</a:t>
            </a:r>
            <a:r>
              <a:rPr kumimoji="1" lang="ja-JP" altLang="en-US" sz="4000" b="1" u="sng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ティラノサウルス</a:t>
            </a:r>
            <a:r>
              <a:rPr kumimoji="1" lang="ja-JP" altLang="en-US" sz="4000" b="1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で</a:t>
            </a:r>
            <a:endParaRPr kumimoji="1" lang="en-US" altLang="ja-JP" sz="4000" b="1" dirty="0" smtClean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kumimoji="1" lang="ja-JP" altLang="en-US" sz="4000" b="1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お絵描きした結果</a:t>
            </a:r>
            <a:endParaRPr kumimoji="1" lang="ja-JP" altLang="en-US" sz="400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0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1 </a:t>
            </a:r>
            <a:r>
              <a:rPr lang="ja-JP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作成目的、背景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4800" dirty="0" smtClean="0"/>
              <a:t>AI</a:t>
            </a:r>
            <a:r>
              <a:rPr kumimoji="1" lang="ja-JP" altLang="en-US" sz="4800" dirty="0" smtClean="0"/>
              <a:t>の機能や</a:t>
            </a:r>
            <a:r>
              <a:rPr kumimoji="1" lang="en-US" altLang="ja-JP" sz="4800" dirty="0" smtClean="0"/>
              <a:t>Unity</a:t>
            </a:r>
            <a:r>
              <a:rPr kumimoji="1" lang="ja-JP" altLang="en-US" sz="4800" dirty="0" smtClean="0"/>
              <a:t>を扱い</a:t>
            </a:r>
            <a:endParaRPr kumimoji="1" lang="en-US" altLang="ja-JP" sz="4800" dirty="0" smtClean="0"/>
          </a:p>
          <a:p>
            <a:pPr marL="0" indent="0">
              <a:buNone/>
            </a:pPr>
            <a:r>
              <a:rPr kumimoji="1" lang="ja-JP" altLang="en-US" sz="4800" dirty="0" smtClean="0"/>
              <a:t>３Ｄの</a:t>
            </a:r>
            <a:r>
              <a:rPr lang="ja-JP" altLang="en-US" sz="4800" dirty="0"/>
              <a:t>脱出</a:t>
            </a:r>
            <a:r>
              <a:rPr lang="ja-JP" altLang="en-US" sz="4800" dirty="0" smtClean="0"/>
              <a:t>ホラーゲームを</a:t>
            </a:r>
            <a:endParaRPr lang="en-US" altLang="ja-JP" sz="4800" dirty="0" smtClean="0"/>
          </a:p>
          <a:p>
            <a:pPr marL="0" indent="0">
              <a:buNone/>
            </a:pPr>
            <a:r>
              <a:rPr lang="ja-JP" altLang="en-US" sz="4800" dirty="0" smtClean="0"/>
              <a:t>作ろうと考えた</a:t>
            </a:r>
            <a:endParaRPr kumimoji="1" lang="ja-JP" altLang="en-US" sz="48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126" y="2198373"/>
            <a:ext cx="4659627" cy="4659627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668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ゲームクリア画面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234" y="1322726"/>
            <a:ext cx="2900222" cy="4231020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0" y="1516855"/>
            <a:ext cx="5892800" cy="3535680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9" name="十字形 8"/>
          <p:cNvSpPr/>
          <p:nvPr/>
        </p:nvSpPr>
        <p:spPr>
          <a:xfrm>
            <a:off x="4593488" y="2714006"/>
            <a:ext cx="803563" cy="803564"/>
          </a:xfrm>
          <a:prstGeom prst="plus">
            <a:avLst>
              <a:gd name="adj" fmla="val 38793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569683" y="5838083"/>
            <a:ext cx="9882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 smtClean="0">
                <a:solidFill>
                  <a:srgbClr val="FFFF00"/>
                </a:solidFill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スタッフロールと</a:t>
            </a:r>
            <a:r>
              <a:rPr kumimoji="1" lang="en-US" altLang="ja-JP" sz="3200" b="1" dirty="0" smtClean="0">
                <a:solidFill>
                  <a:srgbClr val="FFFF00"/>
                </a:solidFill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AI</a:t>
            </a:r>
            <a:r>
              <a:rPr kumimoji="1" lang="ja-JP" altLang="en-US" sz="3200" b="1" dirty="0" smtClean="0">
                <a:solidFill>
                  <a:srgbClr val="FFFF00"/>
                </a:solidFill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の画像や動画を流している</a:t>
            </a:r>
            <a:endParaRPr kumimoji="1" lang="ja-JP" altLang="en-US" sz="3200" b="1" dirty="0">
              <a:solidFill>
                <a:srgbClr val="FFFF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148446" y="5181855"/>
            <a:ext cx="4304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↑</a:t>
            </a:r>
            <a:r>
              <a:rPr kumimoji="1" lang="en-US" altLang="ja-JP" sz="2400" dirty="0" smtClean="0"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AI</a:t>
            </a:r>
            <a:r>
              <a:rPr kumimoji="1" lang="ja-JP" altLang="en-US" sz="2400" dirty="0" smtClean="0">
                <a:latin typeface="小塚ゴシック Pr6N H" panose="020B0800000000000000" pitchFamily="34" charset="-128"/>
                <a:ea typeface="小塚ゴシック Pr6N H" panose="020B0800000000000000" pitchFamily="34" charset="-128"/>
              </a:rPr>
              <a:t>が作った画像</a:t>
            </a:r>
            <a:endParaRPr kumimoji="1" lang="ja-JP" altLang="en-US" sz="2400" dirty="0">
              <a:latin typeface="小塚ゴシック Pr6N H" panose="020B0800000000000000" pitchFamily="34" charset="-128"/>
              <a:ea typeface="小塚ゴシック Pr6N H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835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9418" y="137358"/>
            <a:ext cx="6916616" cy="1325563"/>
          </a:xfrm>
        </p:spPr>
        <p:txBody>
          <a:bodyPr>
            <a:normAutofit/>
          </a:bodyPr>
          <a:lstStyle/>
          <a:p>
            <a:r>
              <a:rPr kumimoji="1" lang="ja-JP" altLang="en-US" sz="5400" u="sng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ゲームクリア画面</a:t>
            </a:r>
            <a:endParaRPr kumimoji="1" lang="ja-JP" altLang="en-US" sz="5400" u="sng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209964" y="2699287"/>
            <a:ext cx="104463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 smtClean="0">
                <a:solidFill>
                  <a:srgbClr val="FFFF00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実際のプレイでお見せします</a:t>
            </a:r>
            <a:endParaRPr kumimoji="1" lang="ja-JP" altLang="en-US" sz="6000" b="1" dirty="0">
              <a:solidFill>
                <a:srgbClr val="FFFF00"/>
              </a:solidFill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373684" y="3714950"/>
            <a:ext cx="3982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 smtClean="0">
                <a:solidFill>
                  <a:srgbClr val="FFFF00"/>
                </a:solidFill>
              </a:rPr>
              <a:t>※</a:t>
            </a:r>
            <a:r>
              <a:rPr kumimoji="1" lang="ja-JP" altLang="en-US" sz="2000" b="1" dirty="0" smtClean="0">
                <a:solidFill>
                  <a:srgbClr val="FFFF00"/>
                </a:solidFill>
              </a:rPr>
              <a:t>對馬君がクリアできた場合</a:t>
            </a:r>
            <a:endParaRPr kumimoji="1" lang="ja-JP" altLang="en-US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19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96108" y="18353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ＢＧＭ、３Ｄモデル、ゲームストーリー</a:t>
            </a:r>
            <a:endParaRPr kumimoji="1" lang="ja-JP" altLang="en-US" sz="48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6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ティラノモデル↓</a:t>
            </a:r>
            <a:r>
              <a:rPr kumimoji="1" lang="ja-JP" altLang="en-US" sz="36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　　　　</a:t>
            </a:r>
            <a:r>
              <a:rPr kumimoji="1" lang="ja-JP" altLang="en-US" sz="36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キャラクターモデル↓</a:t>
            </a:r>
            <a:endParaRPr kumimoji="1" lang="ja-JP" altLang="en-US" sz="3600" dirty="0">
              <a:solidFill>
                <a:srgbClr val="FFFF00"/>
              </a:solidFill>
              <a:latin typeface="小塚ゴシック Pro H" panose="020B0800000000000000" pitchFamily="34" charset="-128"/>
              <a:ea typeface="小塚ゴシック Pro H" panose="020B0800000000000000" pitchFamily="34" charset="-128"/>
            </a:endParaRPr>
          </a:p>
        </p:txBody>
      </p:sp>
      <p:pic>
        <p:nvPicPr>
          <p:cNvPr id="4" name="図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6261" y="2555923"/>
            <a:ext cx="6939586" cy="4425804"/>
          </a:xfrm>
          <a:prstGeom prst="rect">
            <a:avLst/>
          </a:prstGeom>
        </p:spPr>
      </p:pic>
      <p:pic>
        <p:nvPicPr>
          <p:cNvPr id="5" name="図 4"/>
          <p:cNvPicPr/>
          <p:nvPr/>
        </p:nvPicPr>
        <p:blipFill>
          <a:blip r:embed="rId3"/>
          <a:stretch>
            <a:fillRect/>
          </a:stretch>
        </p:blipFill>
        <p:spPr>
          <a:xfrm>
            <a:off x="5937738" y="2555923"/>
            <a:ext cx="7004539" cy="454216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596" y="2922007"/>
            <a:ext cx="3810000" cy="3810000"/>
          </a:xfrm>
          <a:prstGeom prst="rect">
            <a:avLst/>
          </a:prstGeom>
        </p:spPr>
      </p:pic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916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ほかにも様々なモデル作成</a:t>
            </a:r>
            <a:endParaRPr kumimoji="1" lang="ja-JP" altLang="en-US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" name="図 3"/>
          <p:cNvPicPr/>
          <p:nvPr/>
        </p:nvPicPr>
        <p:blipFill>
          <a:blip r:embed="rId2"/>
          <a:stretch>
            <a:fillRect/>
          </a:stretch>
        </p:blipFill>
        <p:spPr>
          <a:xfrm>
            <a:off x="218147" y="2396906"/>
            <a:ext cx="6200238" cy="3914994"/>
          </a:xfrm>
          <a:prstGeom prst="rect">
            <a:avLst/>
          </a:prstGeom>
        </p:spPr>
      </p:pic>
      <p:pic>
        <p:nvPicPr>
          <p:cNvPr id="5" name="図 4"/>
          <p:cNvPicPr/>
          <p:nvPr/>
        </p:nvPicPr>
        <p:blipFill>
          <a:blip r:embed="rId3"/>
          <a:stretch>
            <a:fillRect/>
          </a:stretch>
        </p:blipFill>
        <p:spPr>
          <a:xfrm>
            <a:off x="6418385" y="2396906"/>
            <a:ext cx="6016577" cy="3914994"/>
          </a:xfrm>
          <a:prstGeom prst="rect">
            <a:avLst/>
          </a:prstGeom>
        </p:spPr>
      </p:pic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9906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6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ロッカーモデル↓</a:t>
            </a:r>
            <a:r>
              <a:rPr lang="ja-JP" altLang="en-US" sz="36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　　　　　　</a:t>
            </a:r>
            <a:r>
              <a:rPr lang="ja-JP" altLang="en-US" sz="3600" dirty="0" smtClean="0">
                <a:solidFill>
                  <a:srgbClr val="FFFF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机モデル↓</a:t>
            </a:r>
            <a:endParaRPr lang="ja-JP" altLang="en-US" sz="3600" dirty="0">
              <a:solidFill>
                <a:srgbClr val="FFFF00"/>
              </a:solidFill>
              <a:latin typeface="小塚ゴシック Pro H" panose="020B0800000000000000" pitchFamily="34" charset="-128"/>
              <a:ea typeface="小塚ゴシック Pro H" panose="020B0800000000000000" pitchFamily="34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673" y="2449403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755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04246" y="0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96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マップ</a:t>
            </a:r>
            <a:endParaRPr kumimoji="1" lang="ja-JP" altLang="en-US" sz="9600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706" y="1021849"/>
            <a:ext cx="13655904" cy="5836151"/>
          </a:xfr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06" y="2369344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987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マップの</a:t>
            </a:r>
            <a:r>
              <a:rPr lang="ja-JP" altLang="ja-JP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壁紙</a:t>
            </a:r>
            <a:endParaRPr kumimoji="1" lang="ja-JP" altLang="en-US" sz="8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" name="コンテンツ プレースホルダー 3" descr="C:\Users\c0324\AppData\Local\Microsoft\Windows\INetCache\Content.Word\こくばん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183" y="1320158"/>
            <a:ext cx="2347679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7" name="Picture 3" descr="はっぴょおおおおおおおおおおおおおおお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576" y="365125"/>
            <a:ext cx="5582871" cy="3756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 descr="壁紙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062" y="4259964"/>
            <a:ext cx="44196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284" y="3048000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946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7569" y="259617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9600" dirty="0" smtClean="0">
                <a:latin typeface="AR Pゴシック体S" panose="020B0A00000000000000" pitchFamily="50" charset="-128"/>
                <a:ea typeface="AR Pゴシック体S" panose="020B0A00000000000000" pitchFamily="50" charset="-128"/>
              </a:rPr>
              <a:t>ＢＧＭ</a:t>
            </a:r>
            <a:endParaRPr kumimoji="1" lang="ja-JP" altLang="en-US" sz="9600" dirty="0">
              <a:latin typeface="AR Pゴシック体S" panose="020B0A00000000000000" pitchFamily="50" charset="-128"/>
              <a:ea typeface="AR Pゴシック体S" panose="020B0A00000000000000" pitchFamily="50" charset="-128"/>
            </a:endParaRP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6662"/>
            <a:ext cx="9022213" cy="4351338"/>
          </a:xfrm>
        </p:spPr>
      </p:pic>
      <p:sp>
        <p:nvSpPr>
          <p:cNvPr id="5" name="正方形/長方形 4"/>
          <p:cNvSpPr/>
          <p:nvPr/>
        </p:nvSpPr>
        <p:spPr>
          <a:xfrm>
            <a:off x="4213247" y="145584"/>
            <a:ext cx="7802136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シンセサイザー</a:t>
            </a:r>
            <a:r>
              <a:rPr lang="ja-JP" altLang="en-US" sz="7200" dirty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の</a:t>
            </a:r>
            <a:r>
              <a:rPr lang="en-US" altLang="ja-JP" sz="7200" dirty="0" smtClean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/>
            </a:r>
            <a:br>
              <a:rPr lang="en-US" altLang="ja-JP" sz="7200" dirty="0" smtClean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</a:br>
            <a:r>
              <a:rPr lang="ja-JP" altLang="en-US" sz="7200" dirty="0" smtClean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Times New Roman" panose="02020603050405020304" pitchFamily="18" charset="0"/>
              </a:rPr>
              <a:t>ソフト使用！！！</a:t>
            </a:r>
            <a:endParaRPr lang="ja-JP" altLang="en-US" dirty="0">
              <a:solidFill>
                <a:srgbClr val="FFFF0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737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80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ゲームストーリー</a:t>
            </a:r>
            <a:endParaRPr kumimoji="1" lang="ja-JP" altLang="en-US" sz="80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pic>
        <p:nvPicPr>
          <p:cNvPr id="4" name="図 3" descr="C:\Users\c0324\AppData\Local\Microsoft\Windows\INetCache\Content.Word\ゲーム内で必要な動作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43" y="1951892"/>
            <a:ext cx="8917819" cy="395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415" y="2853849"/>
            <a:ext cx="3810000" cy="38100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526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対馬説明スライド！（仮配置スライド）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872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19539" y="280709"/>
            <a:ext cx="11702142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動作・操作</a:t>
            </a:r>
            <a:r>
              <a:rPr lang="ja-JP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説明</a:t>
            </a:r>
            <a: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  <a:cs typeface="Times New Roman" panose="02020603050405020304" pitchFamily="18" charset="0"/>
              </a:rPr>
              <a:t>プレイヤーの操作</a:t>
            </a:r>
            <a:r>
              <a:rPr kumimoji="0" lang="ja-JP" altLang="en-US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  <a:cs typeface="Times New Roman" panose="02020603050405020304" pitchFamily="18" charset="0"/>
              </a:rPr>
              <a:t>①</a:t>
            </a:r>
            <a: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/>
            </a:r>
            <a:br>
              <a:rPr kumimoji="0" lang="ja-JP" altLang="ja-JP" sz="6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</a:br>
            <a:endParaRPr kumimoji="1" lang="ja-JP" altLang="en-US" sz="6000" dirty="0">
              <a:solidFill>
                <a:srgbClr val="FF00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33245" y="1215994"/>
            <a:ext cx="10125509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ja-JP" altLang="en-US" sz="4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「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A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キーで左に移動　Ｄキーで右に移動　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/>
            </a:r>
            <a:b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</a:b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S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キーで後ろに移動　</a:t>
            </a:r>
            <a:r>
              <a:rPr kumimoji="0" lang="en-US" altLang="ja-JP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W</a:t>
            </a:r>
            <a:r>
              <a:rPr kumimoji="0" lang="ja-JP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Times New Roman" panose="02020603050405020304" pitchFamily="18" charset="0"/>
              </a:rPr>
              <a:t>前に移動」</a:t>
            </a:r>
            <a:endParaRPr kumimoji="0" lang="ja-JP" altLang="en-US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　</a:t>
            </a:r>
            <a:endParaRPr kumimoji="0" lang="ja-JP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Picture 1" descr="図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282" y="3183211"/>
            <a:ext cx="8091436" cy="367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515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sz="67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2 </a:t>
            </a:r>
            <a:r>
              <a:rPr lang="ja-JP" altLang="ja-JP" sz="67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作品の概要と特徴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61787" y="1184281"/>
            <a:ext cx="12192000" cy="847237"/>
          </a:xfrm>
        </p:spPr>
        <p:txBody>
          <a:bodyPr>
            <a:noAutofit/>
          </a:bodyPr>
          <a:lstStyle/>
          <a:p>
            <a:r>
              <a:rPr kumimoji="1" lang="ja-JP" altLang="en-US" sz="60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学校からの脱出を目指すゲーム！</a:t>
            </a:r>
            <a:endParaRPr kumimoji="1" lang="ja-JP" altLang="en-US" sz="6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012507" y="1852036"/>
            <a:ext cx="1034129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ja-JP" altLang="en-US" sz="8800" kern="100" dirty="0" smtClean="0">
                <a:solidFill>
                  <a:srgbClr val="FF0000"/>
                </a:solidFill>
                <a:latin typeface="小塚ゴシック Pro B" panose="020B0800000000000000" pitchFamily="34" charset="-128"/>
                <a:ea typeface="小塚ゴシック Pro B" panose="020B0800000000000000" pitchFamily="34" charset="-128"/>
                <a:cs typeface="Times New Roman" panose="02020603050405020304" pitchFamily="18" charset="0"/>
              </a:rPr>
              <a:t>ティラノがいる！？</a:t>
            </a:r>
            <a:endParaRPr lang="ja-JP" altLang="ja-JP" sz="8800" kern="100" dirty="0">
              <a:solidFill>
                <a:srgbClr val="FF0000"/>
              </a:solidFill>
              <a:latin typeface="小塚ゴシック Pro B" panose="020B0800000000000000" pitchFamily="34" charset="-128"/>
              <a:ea typeface="小塚ゴシック Pro B" panose="020B08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671716" y="3273680"/>
            <a:ext cx="643280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←しかもティラノには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7200" kern="1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ＡＩ</a:t>
            </a:r>
            <a:r>
              <a:rPr lang="ja-JP" altLang="en-US" sz="4800" kern="1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機能</a:t>
            </a:r>
            <a:r>
              <a:rPr lang="ja-JP" altLang="en-US" sz="4800" kern="100" dirty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が</a:t>
            </a: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搭載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されている！！！</a:t>
            </a:r>
            <a: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ja-JP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</a:br>
            <a:r>
              <a:rPr lang="ja-JP" altLang="en-US" sz="4800" kern="1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  <a:cs typeface="Times New Roman" panose="02020603050405020304" pitchFamily="18" charset="0"/>
              </a:rPr>
              <a:t>　　　</a:t>
            </a:r>
            <a:endParaRPr lang="ja-JP" altLang="ja-JP" sz="4800" kern="100" dirty="0">
              <a:latin typeface="小塚ゴシック Pro H" panose="020B0800000000000000" pitchFamily="34" charset="-128"/>
              <a:ea typeface="小塚ゴシック Pro H" panose="020B08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6521"/>
            <a:ext cx="5625315" cy="316424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408" y="3459934"/>
            <a:ext cx="3600000" cy="3600000"/>
          </a:xfrm>
          <a:prstGeom prst="rect">
            <a:avLst/>
          </a:prstGeom>
        </p:spPr>
      </p:pic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067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動作・操作</a:t>
            </a: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説明</a:t>
            </a:r>
            <a:r>
              <a:rPr lang="ja-JP" altLang="ja-JP" sz="5400" dirty="0">
                <a:solidFill>
                  <a:srgbClr val="FF00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アイテムのゲット＆</a:t>
            </a:r>
            <a:r>
              <a:rPr lang="ja-JP" altLang="ja-JP" sz="5400" dirty="0" smtClean="0">
                <a:solidFill>
                  <a:srgbClr val="FF00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使用</a:t>
            </a:r>
            <a:r>
              <a:rPr lang="ja-JP" altLang="en-US" sz="5400" dirty="0" smtClean="0">
                <a:solidFill>
                  <a:srgbClr val="FF0000"/>
                </a:solidFill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②</a:t>
            </a:r>
            <a:endParaRPr kumimoji="1" lang="ja-JP" altLang="en-US" sz="5400" dirty="0">
              <a:solidFill>
                <a:srgbClr val="FF00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33245" y="1139050"/>
            <a:ext cx="1012550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en-US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E</a:t>
            </a: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キーを</a:t>
            </a: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クリックで</a:t>
            </a:r>
            <a:endParaRPr lang="en-US" altLang="ja-JP" sz="5400" dirty="0" smtClean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ゲット</a:t>
            </a:r>
            <a:r>
              <a:rPr lang="ja-JP" altLang="ja-JP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したアイテムを見られる</a:t>
            </a: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5" name="図 4" descr="C:\Users\c0324\AppData\Local\Microsoft\Windows\INetCache\Content.Word\スクリーンショット (8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522" y="2893376"/>
            <a:ext cx="8866894" cy="51863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5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0"/>
            <a:ext cx="10732477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動作・操作説明</a:t>
            </a:r>
            <a:r>
              <a:rPr lang="ja-JP" altLang="ja-JP" sz="6000" dirty="0" smtClean="0">
                <a:solidFill>
                  <a:srgbClr val="FF00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ロッカー</a:t>
            </a:r>
            <a:r>
              <a:rPr lang="ja-JP" altLang="ja-JP" sz="6000" dirty="0">
                <a:solidFill>
                  <a:srgbClr val="FF00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に</a:t>
            </a:r>
            <a:r>
              <a:rPr lang="ja-JP" altLang="ja-JP" sz="6000" dirty="0" smtClean="0">
                <a:solidFill>
                  <a:srgbClr val="FF00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隠れる</a:t>
            </a:r>
            <a:r>
              <a:rPr lang="ja-JP" altLang="en-US" sz="6000" dirty="0">
                <a:solidFill>
                  <a:srgbClr val="FF0000"/>
                </a:solidFill>
                <a:latin typeface="AR P丸ゴシック体E" panose="020F0900000000000000" pitchFamily="50" charset="-128"/>
                <a:ea typeface="AR P丸ゴシック体E" panose="020F0900000000000000" pitchFamily="50" charset="-128"/>
              </a:rPr>
              <a:t>③</a:t>
            </a:r>
            <a:endParaRPr kumimoji="1" lang="ja-JP" altLang="en-US" sz="6000" dirty="0">
              <a:solidFill>
                <a:srgbClr val="FF0000"/>
              </a:solidFill>
              <a:latin typeface="AR P丸ゴシック体E" panose="020F0900000000000000" pitchFamily="50" charset="-128"/>
              <a:ea typeface="AR P丸ゴシック体E" panose="020F0900000000000000" pitchFamily="50" charset="-128"/>
            </a:endParaRPr>
          </a:p>
        </p:txBody>
      </p:sp>
      <p:pic>
        <p:nvPicPr>
          <p:cNvPr id="3075" name="Picture 3" descr="スクリーンショット (16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637" y="1768398"/>
            <a:ext cx="12339637" cy="6954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41682" y="891235"/>
            <a:ext cx="1012550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</a:t>
            </a:r>
            <a:r>
              <a:rPr lang="ja-JP" altLang="en-US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スペースキーで隠れられる！</a:t>
            </a:r>
            <a:endParaRPr lang="en-US" altLang="ja-JP" sz="5400" dirty="0" smtClean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0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0"/>
            <a:ext cx="10732477" cy="1325563"/>
          </a:xfrm>
        </p:spPr>
        <p:txBody>
          <a:bodyPr>
            <a:normAutofit fontScale="90000"/>
          </a:bodyPr>
          <a:lstStyle/>
          <a:p>
            <a:r>
              <a:rPr lang="ja-JP" altLang="ja-JP" sz="6000" dirty="0" smtClean="0"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動作・操作説明</a:t>
            </a:r>
            <a:r>
              <a:rPr lang="ja-JP" altLang="en-US" sz="6000" dirty="0" smtClean="0">
                <a:solidFill>
                  <a:srgbClr val="FF0000"/>
                </a:solidFill>
                <a:latin typeface="小塚ゴシック Pro H" panose="020B0800000000000000" pitchFamily="34" charset="-128"/>
                <a:ea typeface="小塚ゴシック Pro H" panose="020B0800000000000000" pitchFamily="34" charset="-128"/>
              </a:rPr>
              <a:t>ゲーム進行方法④</a:t>
            </a:r>
            <a:endParaRPr kumimoji="1" lang="ja-JP" altLang="en-US" sz="6000" dirty="0">
              <a:solidFill>
                <a:srgbClr val="FF0000"/>
              </a:solidFill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41682" y="798902"/>
            <a:ext cx="1012550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54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目標</a:t>
            </a:r>
            <a:r>
              <a:rPr lang="ja-JP" altLang="en-US" sz="54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に従って探索すれば</a:t>
            </a:r>
            <a:r>
              <a:rPr lang="ja-JP" altLang="en-US" sz="6600" dirty="0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ＯＫ！</a:t>
            </a:r>
            <a:endParaRPr lang="en-US" altLang="ja-JP" sz="6600" dirty="0" smtClean="0">
              <a:solidFill>
                <a:srgbClr val="FF0000"/>
              </a:solidFill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4098" name="Picture 2" descr="スクリーンショット (1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37" y="1865701"/>
            <a:ext cx="11698317" cy="659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381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54723" y="875079"/>
            <a:ext cx="10515600" cy="1325563"/>
          </a:xfrm>
        </p:spPr>
        <p:txBody>
          <a:bodyPr>
            <a:noAutofit/>
          </a:bodyPr>
          <a:lstStyle/>
          <a:p>
            <a:r>
              <a:rPr kumimoji="1" lang="ja-JP" altLang="en-US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ゲームを進めるごとに</a:t>
            </a:r>
            <a:r>
              <a:rPr kumimoji="1" lang="en-US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/>
            </a:r>
            <a:br>
              <a:rPr kumimoji="1" lang="en-US" altLang="ja-JP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</a:br>
            <a:r>
              <a:rPr kumimoji="1" lang="ja-JP" altLang="en-US" sz="6000" dirty="0" smtClean="0">
                <a:solidFill>
                  <a:srgbClr val="FF0000"/>
                </a:solidFill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キャラクターのセリフも表示</a:t>
            </a:r>
            <a:r>
              <a:rPr kumimoji="1" lang="ja-JP" altLang="en-US" sz="6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されてストーリーが進む！！</a:t>
            </a:r>
            <a:endParaRPr kumimoji="1" lang="ja-JP" altLang="en-US" sz="6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pic>
        <p:nvPicPr>
          <p:cNvPr id="5" name="図 4" descr="C:\Users\c0324\AppData\Local\Microsoft\Windows\INetCache\Content.Word\スクリーンショット (7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56" y="2760785"/>
            <a:ext cx="10246005" cy="582326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8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36077" y="38271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ja-JP" altLang="ja-JP" sz="80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考察</a:t>
            </a:r>
            <a:r>
              <a:rPr lang="ja-JP" altLang="ja-JP" sz="8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・発展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78169" y="1473932"/>
            <a:ext cx="1035733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4400" dirty="0" smtClean="0"/>
              <a:t>主に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・もっといい作り方はあったのでは？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/>
              <a:t>・</a:t>
            </a:r>
            <a:r>
              <a:rPr lang="ja-JP" altLang="en-US" sz="4400" dirty="0" smtClean="0"/>
              <a:t>もっとクオリティを上げれたのでは？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・ＡＩの機能をさらに上手に活用できなかったか？</a:t>
            </a:r>
            <a:endParaRPr lang="en-US" altLang="ja-JP" sz="4400" dirty="0" smtClean="0"/>
          </a:p>
          <a:p>
            <a:pPr marL="0" indent="0">
              <a:buNone/>
            </a:pPr>
            <a:r>
              <a:rPr lang="ja-JP" altLang="en-US" sz="4400" dirty="0" smtClean="0"/>
              <a:t>　　　　　　　　　　などなど・・・</a:t>
            </a:r>
            <a:endParaRPr lang="en-US" altLang="ja-JP" sz="44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527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343917" y="2655429"/>
            <a:ext cx="13106400" cy="1325563"/>
          </a:xfrm>
        </p:spPr>
        <p:txBody>
          <a:bodyPr>
            <a:noAutofit/>
          </a:bodyPr>
          <a:lstStyle/>
          <a:p>
            <a:r>
              <a:rPr lang="ja-JP" altLang="ja-JP" sz="500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感想</a:t>
            </a:r>
            <a:endParaRPr kumimoji="1" lang="ja-JP" altLang="en-US" sz="50000" dirty="0">
              <a:latin typeface="AR P悠々ゴシック体E" panose="040B0900000000000000" pitchFamily="50" charset="-128"/>
              <a:ea typeface="AR P悠々ゴシック体E" panose="040B09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497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28600" y="1843210"/>
            <a:ext cx="11963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30000" dirty="0" smtClean="0"/>
              <a:t>ＥＮＤ</a:t>
            </a:r>
            <a:endParaRPr kumimoji="1" lang="ja-JP" altLang="en-US" sz="300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659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ja-JP" sz="8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構成図</a:t>
            </a:r>
            <a:r>
              <a:rPr lang="ja-JP" altLang="en-US" sz="8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！！！！！！↓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pic>
        <p:nvPicPr>
          <p:cNvPr id="1026" name="Picture 2" descr="構成図(未完成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28" y="1302543"/>
            <a:ext cx="11302144" cy="5397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093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1292" y="20686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ja-JP" altLang="ja-JP" sz="66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ハードウェアソフトウェア</a:t>
            </a:r>
            <a:r>
              <a:rPr lang="ja-JP" altLang="ja-JP" sz="66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構成</a:t>
            </a:r>
            <a:r>
              <a:rPr lang="ja-JP" altLang="ja-JP" dirty="0"/>
              <a:t/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25415"/>
            <a:ext cx="11353800" cy="5051548"/>
          </a:xfrm>
        </p:spPr>
        <p:txBody>
          <a:bodyPr>
            <a:normAutofit lnSpcReduction="10000"/>
          </a:bodyPr>
          <a:lstStyle/>
          <a:p>
            <a:r>
              <a:rPr lang="en-US" altLang="ja-JP" sz="4800" dirty="0" smtClean="0"/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使用情報機器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/>
              <a:t>Microsoft Windows 10</a:t>
            </a:r>
            <a:endParaRPr lang="ja-JP" altLang="ja-JP" sz="4800" dirty="0"/>
          </a:p>
          <a:p>
            <a:r>
              <a:rPr lang="en-US" altLang="ja-JP" sz="4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使用ソフト等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 smtClean="0"/>
              <a:t>unity</a:t>
            </a:r>
            <a:r>
              <a:rPr lang="ja-JP" altLang="ja-JP" sz="4800" dirty="0" smtClean="0"/>
              <a:t>・</a:t>
            </a:r>
            <a:r>
              <a:rPr lang="en-US" altLang="ja-JP" sz="4800" dirty="0" smtClean="0"/>
              <a:t>Blender</a:t>
            </a:r>
            <a:r>
              <a:rPr lang="ja-JP" altLang="ja-JP" sz="4800" dirty="0" smtClean="0"/>
              <a:t>・</a:t>
            </a:r>
            <a:r>
              <a:rPr lang="en-US" altLang="ja-JP" sz="4800" dirty="0" smtClean="0"/>
              <a:t>Visual Studio</a:t>
            </a:r>
            <a:r>
              <a:rPr lang="ja-JP" altLang="ja-JP" sz="4800" dirty="0" smtClean="0"/>
              <a:t>・</a:t>
            </a:r>
            <a:r>
              <a:rPr lang="en-US" altLang="ja-JP" sz="4800" dirty="0" err="1" smtClean="0"/>
              <a:t>Aviutl</a:t>
            </a:r>
            <a:r>
              <a:rPr lang="ja-JP" altLang="ja-JP" sz="4800" dirty="0" smtClean="0"/>
              <a:t>・</a:t>
            </a:r>
            <a:r>
              <a:rPr lang="en-US" altLang="ja-JP" sz="4800" dirty="0" err="1"/>
              <a:t>Github</a:t>
            </a:r>
            <a:r>
              <a:rPr lang="en-US" altLang="ja-JP" sz="4800" dirty="0"/>
              <a:t> </a:t>
            </a:r>
            <a:r>
              <a:rPr lang="en-US" altLang="ja-JP" sz="4800" dirty="0" smtClean="0"/>
              <a:t>desktop</a:t>
            </a:r>
            <a:r>
              <a:rPr lang="ja-JP" altLang="ja-JP" sz="4800" dirty="0" smtClean="0"/>
              <a:t>・</a:t>
            </a:r>
            <a:r>
              <a:rPr lang="en-US" altLang="ja-JP" sz="4800" dirty="0"/>
              <a:t>Micro Paint</a:t>
            </a:r>
            <a:endParaRPr lang="ja-JP" altLang="ja-JP" sz="4800" dirty="0"/>
          </a:p>
          <a:p>
            <a:r>
              <a:rPr lang="en-US" altLang="ja-JP" sz="4800" dirty="0" smtClean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-</a:t>
            </a:r>
            <a:r>
              <a:rPr lang="ja-JP" altLang="ja-JP" sz="4800" dirty="0">
                <a:latin typeface="AR P悠々ゴシック体E" panose="040B0900000000000000" pitchFamily="50" charset="-128"/>
                <a:ea typeface="AR P悠々ゴシック体E" panose="040B0900000000000000" pitchFamily="50" charset="-128"/>
              </a:rPr>
              <a:t>使用プログラミング言語</a:t>
            </a:r>
          </a:p>
          <a:p>
            <a:r>
              <a:rPr lang="ja-JP" altLang="ja-JP" sz="4800" dirty="0"/>
              <a:t>・</a:t>
            </a:r>
            <a:r>
              <a:rPr lang="en-US" altLang="ja-JP" sz="4800" dirty="0"/>
              <a:t>C#</a:t>
            </a:r>
            <a:r>
              <a:rPr lang="ja-JP" altLang="ja-JP" sz="4800" dirty="0" smtClean="0"/>
              <a:t>言語・</a:t>
            </a:r>
            <a:r>
              <a:rPr lang="en-US" altLang="ja-JP" sz="4800" dirty="0" err="1" smtClean="0"/>
              <a:t>VisualBasic</a:t>
            </a:r>
            <a:r>
              <a:rPr lang="ja-JP" altLang="ja-JP" sz="4800" dirty="0" smtClean="0"/>
              <a:t>言語</a:t>
            </a:r>
            <a:endParaRPr lang="ja-JP" altLang="ja-JP" sz="4800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571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641" y="980791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88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ＤＦＤ→</a:t>
            </a:r>
            <a:endParaRPr kumimoji="1" lang="ja-JP" altLang="en-US" sz="88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00727" y="281355"/>
            <a:ext cx="6942992" cy="657664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41" y="3210795"/>
            <a:ext cx="2736021" cy="3647205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49009" y="357233"/>
            <a:ext cx="7042550" cy="679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3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画像がない</a:t>
            </a:r>
            <a:r>
              <a:rPr kumimoji="1" lang="en-US" altLang="ja-JP" dirty="0" smtClean="0"/>
              <a:t>!!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ja-JP" altLang="en-US" dirty="0"/>
              <a:t> </a:t>
            </a:r>
            <a:r>
              <a:rPr lang="en-US" altLang="ja-JP" dirty="0"/>
              <a:t>// S</a:t>
            </a:r>
            <a:r>
              <a:rPr lang="ja-JP" altLang="en-US" dirty="0"/>
              <a:t>キー（後方移動）</a:t>
            </a:r>
          </a:p>
          <a:p>
            <a:r>
              <a:rPr lang="en-US" altLang="ja-JP" dirty="0"/>
              <a:t>            if (</a:t>
            </a:r>
            <a:r>
              <a:rPr lang="en-US" altLang="ja-JP" dirty="0" err="1"/>
              <a:t>Input.GetKey</a:t>
            </a:r>
            <a:r>
              <a:rPr lang="en-US" altLang="ja-JP" dirty="0"/>
              <a:t>(</a:t>
            </a:r>
            <a:r>
              <a:rPr lang="en-US" altLang="ja-JP" dirty="0" err="1"/>
              <a:t>KeyCode.S</a:t>
            </a:r>
            <a:r>
              <a:rPr lang="en-US" altLang="ja-JP" dirty="0"/>
              <a:t>))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-= speed * </a:t>
            </a:r>
            <a:r>
              <a:rPr lang="en-US" altLang="ja-JP" dirty="0" err="1"/>
              <a:t>transform.forward</a:t>
            </a:r>
            <a:r>
              <a:rPr lang="en-US" altLang="ja-JP" dirty="0"/>
              <a:t> * </a:t>
            </a:r>
            <a:r>
              <a:rPr lang="en-US" altLang="ja-JP" dirty="0" err="1"/>
              <a:t>Time.deltaTime</a:t>
            </a:r>
            <a:r>
              <a:rPr lang="en-US" altLang="ja-JP" dirty="0"/>
              <a:t>;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}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// D</a:t>
            </a:r>
            <a:r>
              <a:rPr lang="ja-JP" altLang="en-US" dirty="0"/>
              <a:t>キー（右移動）</a:t>
            </a:r>
          </a:p>
          <a:p>
            <a:r>
              <a:rPr lang="en-US" altLang="ja-JP" dirty="0"/>
              <a:t>            if (</a:t>
            </a:r>
            <a:r>
              <a:rPr lang="en-US" altLang="ja-JP" dirty="0" err="1"/>
              <a:t>Input.GetKey</a:t>
            </a:r>
            <a:r>
              <a:rPr lang="en-US" altLang="ja-JP" dirty="0"/>
              <a:t>(</a:t>
            </a:r>
            <a:r>
              <a:rPr lang="en-US" altLang="ja-JP" dirty="0" err="1"/>
              <a:t>KeyCode.D</a:t>
            </a:r>
            <a:r>
              <a:rPr lang="en-US" altLang="ja-JP" dirty="0"/>
              <a:t>))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+= speed * </a:t>
            </a:r>
            <a:r>
              <a:rPr lang="en-US" altLang="ja-JP" dirty="0" err="1"/>
              <a:t>transform.right</a:t>
            </a:r>
            <a:r>
              <a:rPr lang="en-US" altLang="ja-JP" dirty="0"/>
              <a:t> * </a:t>
            </a:r>
            <a:r>
              <a:rPr lang="en-US" altLang="ja-JP" dirty="0" err="1"/>
              <a:t>Time.deltaTime</a:t>
            </a:r>
            <a:r>
              <a:rPr lang="en-US" altLang="ja-JP" dirty="0"/>
              <a:t>;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}</a:t>
            </a:r>
          </a:p>
          <a:p>
            <a:endParaRPr lang="ja-JP" altLang="en-US" dirty="0"/>
          </a:p>
          <a:p>
            <a:r>
              <a:rPr lang="ja-JP" altLang="en-US" dirty="0"/>
              <a:t>            </a:t>
            </a:r>
            <a:r>
              <a:rPr lang="en-US" altLang="ja-JP" dirty="0"/>
              <a:t>// A</a:t>
            </a:r>
            <a:r>
              <a:rPr lang="ja-JP" altLang="en-US" dirty="0"/>
              <a:t>キー（左移動）</a:t>
            </a:r>
          </a:p>
          <a:p>
            <a:r>
              <a:rPr lang="en-US" altLang="ja-JP" dirty="0"/>
              <a:t>            if (</a:t>
            </a:r>
            <a:r>
              <a:rPr lang="en-US" altLang="ja-JP" dirty="0" err="1"/>
              <a:t>Input.GetKey</a:t>
            </a:r>
            <a:r>
              <a:rPr lang="en-US" altLang="ja-JP" dirty="0"/>
              <a:t>(</a:t>
            </a:r>
            <a:r>
              <a:rPr lang="en-US" altLang="ja-JP" dirty="0" err="1"/>
              <a:t>KeyCode.A</a:t>
            </a:r>
            <a:r>
              <a:rPr lang="en-US" altLang="ja-JP" dirty="0"/>
              <a:t>))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-= speed * </a:t>
            </a:r>
            <a:r>
              <a:rPr lang="en-US" altLang="ja-JP" dirty="0" err="1"/>
              <a:t>transform.right</a:t>
            </a:r>
            <a:r>
              <a:rPr lang="en-US" altLang="ja-JP" dirty="0"/>
              <a:t> * </a:t>
            </a:r>
            <a:r>
              <a:rPr lang="en-US" altLang="ja-JP" dirty="0" err="1"/>
              <a:t>Time.deltaTime</a:t>
            </a:r>
            <a:r>
              <a:rPr lang="en-US" altLang="ja-JP" dirty="0"/>
              <a:t>;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}</a:t>
            </a:r>
          </a:p>
          <a:p>
            <a:endParaRPr lang="ja-JP" altLang="en-US" dirty="0"/>
          </a:p>
          <a:p>
            <a:r>
              <a:rPr lang="ja-JP" altLang="en-US" dirty="0"/>
              <a:t>        </a:t>
            </a:r>
            <a:r>
              <a:rPr lang="en-US" altLang="ja-JP" dirty="0"/>
              <a:t>}</a:t>
            </a:r>
          </a:p>
          <a:p>
            <a:r>
              <a:rPr lang="en-US" altLang="ja-JP" dirty="0"/>
              <a:t>        else if(</a:t>
            </a:r>
            <a:r>
              <a:rPr lang="en-US" altLang="ja-JP" dirty="0" err="1"/>
              <a:t>tai.flg</a:t>
            </a:r>
            <a:r>
              <a:rPr lang="en-US" altLang="ja-JP" dirty="0"/>
              <a:t> &amp;&amp; </a:t>
            </a:r>
            <a:r>
              <a:rPr lang="en-US" altLang="ja-JP" dirty="0" err="1"/>
              <a:t>flg_rok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float </a:t>
            </a:r>
            <a:r>
              <a:rPr lang="en-US" altLang="ja-JP" dirty="0" err="1"/>
              <a:t>interpolatedValue</a:t>
            </a:r>
            <a:r>
              <a:rPr lang="en-US" altLang="ja-JP" dirty="0"/>
              <a:t> = (</a:t>
            </a:r>
            <a:r>
              <a:rPr lang="en-US" altLang="ja-JP" dirty="0" err="1"/>
              <a:t>Time.time</a:t>
            </a:r>
            <a:r>
              <a:rPr lang="en-US" altLang="ja-JP" dirty="0"/>
              <a:t> - </a:t>
            </a:r>
            <a:r>
              <a:rPr lang="en-US" altLang="ja-JP" dirty="0" err="1"/>
              <a:t>tai.startTime</a:t>
            </a:r>
            <a:r>
              <a:rPr lang="en-US" altLang="ja-JP" dirty="0"/>
              <a:t>) / </a:t>
            </a:r>
            <a:r>
              <a:rPr lang="en-US" altLang="ja-JP" dirty="0" err="1"/>
              <a:t>tai.distance</a:t>
            </a:r>
            <a:r>
              <a:rPr lang="en-US" altLang="ja-JP" dirty="0"/>
              <a:t>;</a:t>
            </a:r>
          </a:p>
          <a:p>
            <a:r>
              <a:rPr lang="zh-TW" altLang="en-US" dirty="0"/>
              <a:t>            </a:t>
            </a:r>
            <a:r>
              <a:rPr lang="en-US" altLang="zh-TW" dirty="0"/>
              <a:t>//</a:t>
            </a:r>
            <a:r>
              <a:rPr lang="zh-TW" altLang="en-US" dirty="0"/>
              <a:t>球面線形移動</a:t>
            </a:r>
          </a:p>
          <a:p>
            <a:r>
              <a:rPr lang="en-US" altLang="ja-JP" dirty="0"/>
              <a:t>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= Vector3.Slerp(</a:t>
            </a:r>
            <a:r>
              <a:rPr lang="en-US" altLang="ja-JP" dirty="0" err="1"/>
              <a:t>transform.position</a:t>
            </a:r>
            <a:r>
              <a:rPr lang="en-US" altLang="ja-JP" dirty="0"/>
              <a:t>, </a:t>
            </a:r>
            <a:r>
              <a:rPr lang="en-US" altLang="ja-JP" dirty="0" err="1"/>
              <a:t>tai.move_rok.transform.position</a:t>
            </a:r>
            <a:r>
              <a:rPr lang="en-US" altLang="ja-JP" dirty="0"/>
              <a:t>, </a:t>
            </a:r>
            <a:r>
              <a:rPr lang="en-US" altLang="ja-JP" dirty="0" err="1"/>
              <a:t>interpolatedValue</a:t>
            </a:r>
            <a:r>
              <a:rPr lang="en-US" altLang="ja-JP" dirty="0"/>
              <a:t>);</a:t>
            </a:r>
          </a:p>
          <a:p>
            <a:endParaRPr lang="ja-JP" altLang="en-US" dirty="0"/>
          </a:p>
          <a:p>
            <a:r>
              <a:rPr lang="ja-JP" altLang="en-US" dirty="0"/>
              <a:t>        </a:t>
            </a:r>
            <a:r>
              <a:rPr lang="en-US" altLang="ja-JP" dirty="0"/>
              <a:t>}</a:t>
            </a:r>
          </a:p>
          <a:p>
            <a:r>
              <a:rPr lang="en-US" altLang="ja-JP" dirty="0"/>
              <a:t>        if (</a:t>
            </a:r>
            <a:r>
              <a:rPr lang="en-US" altLang="ja-JP" dirty="0" err="1"/>
              <a:t>Input.GetKeyDown</a:t>
            </a:r>
            <a:r>
              <a:rPr lang="en-US" altLang="ja-JP" dirty="0"/>
              <a:t>(</a:t>
            </a:r>
            <a:r>
              <a:rPr lang="en-US" altLang="ja-JP" dirty="0" err="1"/>
              <a:t>KeyCode.R</a:t>
            </a:r>
            <a:r>
              <a:rPr lang="en-US" altLang="ja-JP" dirty="0"/>
              <a:t>)){</a:t>
            </a:r>
          </a:p>
          <a:p>
            <a:r>
              <a:rPr lang="en-US" altLang="ja-JP" dirty="0"/>
              <a:t>            if (</a:t>
            </a:r>
            <a:r>
              <a:rPr lang="en-US" altLang="ja-JP" dirty="0" err="1"/>
              <a:t>transform.eulerAngles.x</a:t>
            </a:r>
            <a:r>
              <a:rPr lang="en-US" altLang="ja-JP" dirty="0"/>
              <a:t> &gt;= 170 || </a:t>
            </a:r>
            <a:r>
              <a:rPr lang="en-US" altLang="ja-JP" dirty="0" err="1"/>
              <a:t>transform.eulerAngles.z</a:t>
            </a:r>
            <a:r>
              <a:rPr lang="en-US" altLang="ja-JP" dirty="0"/>
              <a:t> &gt;= 170)</a:t>
            </a:r>
          </a:p>
          <a:p>
            <a:r>
              <a:rPr lang="ja-JP" altLang="en-US" dirty="0"/>
              <a:t>            </a:t>
            </a:r>
            <a:r>
              <a:rPr lang="en-US" altLang="ja-JP" dirty="0"/>
              <a:t>{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transform.eulerAngles</a:t>
            </a:r>
            <a:r>
              <a:rPr lang="en-US" altLang="ja-JP" dirty="0"/>
              <a:t> = new Vector3(0f, </a:t>
            </a:r>
            <a:r>
              <a:rPr lang="en-US" altLang="ja-JP" dirty="0" err="1"/>
              <a:t>transform.rotation.y</a:t>
            </a:r>
            <a:r>
              <a:rPr lang="en-US" altLang="ja-JP" dirty="0"/>
              <a:t>, 0f);</a:t>
            </a:r>
          </a:p>
          <a:p>
            <a:r>
              <a:rPr lang="en-US" altLang="ja-JP" dirty="0"/>
              <a:t>                </a:t>
            </a:r>
            <a:r>
              <a:rPr lang="en-US" altLang="ja-JP" dirty="0" err="1"/>
              <a:t>transform.position</a:t>
            </a:r>
            <a:r>
              <a:rPr lang="en-US" altLang="ja-JP" dirty="0"/>
              <a:t> += new Vector3(0, 0.1f, 0);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794" y="987012"/>
            <a:ext cx="4988168" cy="498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4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8800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アイテム</a:t>
            </a:r>
            <a:endParaRPr kumimoji="1" lang="ja-JP" altLang="en-US" sz="8800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ゲーム内にはアイテムが出てくるがアイテムクラスで管理している</a:t>
            </a:r>
            <a:endParaRPr kumimoji="1" lang="en-US" altLang="ja-JP" dirty="0" smtClean="0"/>
          </a:p>
          <a:p>
            <a:r>
              <a:rPr lang="ja-JP" altLang="en-US" dirty="0" smtClean="0"/>
              <a:t>アイテムインスタンスは画像と説明と名前を持っている</a:t>
            </a:r>
            <a:endParaRPr kumimoji="1" lang="en-US" altLang="ja-JP" dirty="0" smtClean="0"/>
          </a:p>
        </p:txBody>
      </p:sp>
      <p:sp>
        <p:nvSpPr>
          <p:cNvPr id="5" name="加算 4"/>
          <p:cNvSpPr/>
          <p:nvPr/>
        </p:nvSpPr>
        <p:spPr>
          <a:xfrm>
            <a:off x="8115300" y="3688938"/>
            <a:ext cx="589082" cy="677772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827477" y="3843158"/>
            <a:ext cx="2690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名前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判別</a:t>
            </a:r>
            <a:r>
              <a:rPr lang="ja-JP" altLang="en-US" dirty="0"/>
              <a:t>用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469" y="5606941"/>
            <a:ext cx="8058531" cy="1286885"/>
          </a:xfrm>
          <a:prstGeom prst="rect">
            <a:avLst/>
          </a:prstGeom>
        </p:spPr>
      </p:pic>
      <p:pic>
        <p:nvPicPr>
          <p:cNvPr id="4" name="図 3" descr="C:\Users\c0338\Pictures\Screenshots\スクリーンショット (5)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48" y="3341883"/>
            <a:ext cx="7787052" cy="24522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839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75BA7-2E1E-47FD-9965-659EA7B60DEA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8800" u="sng" dirty="0" smtClean="0">
                <a:latin typeface="AR P黒丸ＰＯＰ体H" panose="020F0A00000000000000" pitchFamily="50" charset="-128"/>
                <a:ea typeface="AR P黒丸ＰＯＰ体H" panose="020F0A00000000000000" pitchFamily="50" charset="-128"/>
              </a:rPr>
              <a:t>スタート画面</a:t>
            </a:r>
            <a:endParaRPr kumimoji="1" lang="ja-JP" altLang="en-US" sz="8800" u="sng" dirty="0">
              <a:latin typeface="AR P黒丸ＰＯＰ体H" panose="020F0A00000000000000" pitchFamily="50" charset="-128"/>
              <a:ea typeface="AR P黒丸ＰＯＰ体H" panose="020F0A00000000000000" pitchFamily="50" charset="-128"/>
            </a:endParaRPr>
          </a:p>
        </p:txBody>
      </p:sp>
      <p:pic>
        <p:nvPicPr>
          <p:cNvPr id="6" name="動くティラノサウルス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3101" y="2034455"/>
            <a:ext cx="7154464" cy="40344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テキスト ボックス 8"/>
          <p:cNvSpPr txBox="1"/>
          <p:nvPr/>
        </p:nvSpPr>
        <p:spPr>
          <a:xfrm>
            <a:off x="7767782" y="2679478"/>
            <a:ext cx="42759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b="1" dirty="0" smtClean="0"/>
              <a:t>←なんと</a:t>
            </a:r>
            <a:endParaRPr kumimoji="1" lang="en-US" altLang="ja-JP" sz="4800" b="1" dirty="0" smtClean="0"/>
          </a:p>
          <a:p>
            <a:r>
              <a:rPr kumimoji="1" lang="ja-JP" altLang="en-US" sz="4800" b="1" u="sng" dirty="0" smtClean="0"/>
              <a:t>動く画像</a:t>
            </a:r>
            <a:r>
              <a:rPr kumimoji="1" lang="ja-JP" altLang="en-US" sz="4800" b="1" dirty="0" smtClean="0"/>
              <a:t>に</a:t>
            </a:r>
            <a:endParaRPr kumimoji="1" lang="en-US" altLang="ja-JP" sz="4800" b="1" dirty="0" smtClean="0"/>
          </a:p>
          <a:p>
            <a:r>
              <a:rPr kumimoji="1" lang="ja-JP" altLang="en-US" sz="4800" b="1" dirty="0" smtClean="0"/>
              <a:t>なっている！</a:t>
            </a:r>
            <a:endParaRPr kumimoji="1" lang="ja-JP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426303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599</TotalTime>
  <Words>782</Words>
  <Application>Microsoft Office PowerPoint</Application>
  <PresentationFormat>ワイド画面</PresentationFormat>
  <Paragraphs>169</Paragraphs>
  <Slides>36</Slides>
  <Notes>2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25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36</vt:i4>
      </vt:variant>
    </vt:vector>
  </HeadingPairs>
  <TitlesOfParts>
    <vt:vector size="62" baseType="lpstr">
      <vt:lpstr>Adobe Gothic Std B</vt:lpstr>
      <vt:lpstr>AR Pゴシック体M</vt:lpstr>
      <vt:lpstr>AR Pゴシック体S</vt:lpstr>
      <vt:lpstr>AR P丸ゴシック体E</vt:lpstr>
      <vt:lpstr>AR P黒丸ＰＯＰ体H</vt:lpstr>
      <vt:lpstr>AR P板体H</vt:lpstr>
      <vt:lpstr>AR P悠々ゴシック体E</vt:lpstr>
      <vt:lpstr>HGS創英角ﾎﾟｯﾌﾟ体</vt:lpstr>
      <vt:lpstr>ＭＳ ゴシック</vt:lpstr>
      <vt:lpstr>ＭＳ 明朝</vt:lpstr>
      <vt:lpstr>新細明體</vt:lpstr>
      <vt:lpstr>UD デジタル 教科書体 NK-B</vt:lpstr>
      <vt:lpstr>小塚ゴシック Pr6N B</vt:lpstr>
      <vt:lpstr>小塚ゴシック Pr6N H</vt:lpstr>
      <vt:lpstr>小塚ゴシック Pro B</vt:lpstr>
      <vt:lpstr>小塚ゴシック Pro H</vt:lpstr>
      <vt:lpstr>小塚ゴシック Pro M</vt:lpstr>
      <vt:lpstr>游ゴシック</vt:lpstr>
      <vt:lpstr>游ゴシック Light</vt:lpstr>
      <vt:lpstr>游明朝</vt:lpstr>
      <vt:lpstr>AR Gothic1 Extra</vt:lpstr>
      <vt:lpstr>Arial</vt:lpstr>
      <vt:lpstr>Calibri</vt:lpstr>
      <vt:lpstr>Calibri Light</vt:lpstr>
      <vt:lpstr>Times New Roman</vt:lpstr>
      <vt:lpstr>Office Theme</vt:lpstr>
      <vt:lpstr>チーム名 グットナチュラルパーソン！</vt:lpstr>
      <vt:lpstr>1 作成目的、背景</vt:lpstr>
      <vt:lpstr>2 作品の概要と特徴 </vt:lpstr>
      <vt:lpstr>構成図！！！！！！↓ </vt:lpstr>
      <vt:lpstr>ハードウェアソフトウェア構成 </vt:lpstr>
      <vt:lpstr>ＤＦＤ→</vt:lpstr>
      <vt:lpstr>画像がない!!</vt:lpstr>
      <vt:lpstr>アイテム</vt:lpstr>
      <vt:lpstr>スタート画面</vt:lpstr>
      <vt:lpstr>タイトル画面などの説明</vt:lpstr>
      <vt:lpstr>How to playの説明</vt:lpstr>
      <vt:lpstr>How to playの説明</vt:lpstr>
      <vt:lpstr>設定画面の説明</vt:lpstr>
      <vt:lpstr>設定画面の説明</vt:lpstr>
      <vt:lpstr>設定画面の説明</vt:lpstr>
      <vt:lpstr>ゲームオーバー画面</vt:lpstr>
      <vt:lpstr>ゲームオーバー画面</vt:lpstr>
      <vt:lpstr>ゲームクリア画面</vt:lpstr>
      <vt:lpstr>ゲームクリア画面</vt:lpstr>
      <vt:lpstr>ゲームクリア画面</vt:lpstr>
      <vt:lpstr>ゲームクリア画面</vt:lpstr>
      <vt:lpstr>ＢＧＭ、３Ｄモデル、ゲームストーリー</vt:lpstr>
      <vt:lpstr>ほかにも様々なモデル作成</vt:lpstr>
      <vt:lpstr>マップ</vt:lpstr>
      <vt:lpstr>マップの壁紙</vt:lpstr>
      <vt:lpstr>ＢＧＭ</vt:lpstr>
      <vt:lpstr>ゲームストーリー</vt:lpstr>
      <vt:lpstr>対馬説明スライド！（仮配置スライド）</vt:lpstr>
      <vt:lpstr>動作・操作説明プレイヤーの操作① </vt:lpstr>
      <vt:lpstr>動作・操作説明アイテムのゲット＆使用②</vt:lpstr>
      <vt:lpstr>動作・操作説明ロッカーに隠れる③</vt:lpstr>
      <vt:lpstr>動作・操作説明ゲーム進行方法④</vt:lpstr>
      <vt:lpstr>ゲームを進めるごとに キャラクターのセリフも表示されてストーリーが進む！！</vt:lpstr>
      <vt:lpstr>考察・発展 </vt:lpstr>
      <vt:lpstr>感想</vt:lpstr>
      <vt:lpstr>PowerPoint プレゼンテーション</vt:lpstr>
    </vt:vector>
  </TitlesOfParts>
  <Company>埼玉県教育委員会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チーム名 グットナチュラルパーソン！</dc:title>
  <dc:creator>埼玉県教育委員会</dc:creator>
  <cp:lastModifiedBy>埼玉県教育委員会</cp:lastModifiedBy>
  <cp:revision>67</cp:revision>
  <dcterms:created xsi:type="dcterms:W3CDTF">2023-11-20T01:28:01Z</dcterms:created>
  <dcterms:modified xsi:type="dcterms:W3CDTF">2023-12-07T00:01:09Z</dcterms:modified>
</cp:coreProperties>
</file>